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7297" r:id="rId2"/>
  </p:sldMasterIdLst>
  <p:notesMasterIdLst>
    <p:notesMasterId r:id="rId23"/>
  </p:notesMasterIdLst>
  <p:handoutMasterIdLst>
    <p:handoutMasterId r:id="rId24"/>
  </p:handoutMasterIdLst>
  <p:sldIdLst>
    <p:sldId id="992" r:id="rId3"/>
    <p:sldId id="1040" r:id="rId4"/>
    <p:sldId id="1038" r:id="rId5"/>
    <p:sldId id="1039" r:id="rId6"/>
    <p:sldId id="1022" r:id="rId7"/>
    <p:sldId id="1023" r:id="rId8"/>
    <p:sldId id="1024" r:id="rId9"/>
    <p:sldId id="1025" r:id="rId10"/>
    <p:sldId id="1026" r:id="rId11"/>
    <p:sldId id="1027" r:id="rId12"/>
    <p:sldId id="1028" r:id="rId13"/>
    <p:sldId id="1029" r:id="rId14"/>
    <p:sldId id="1030" r:id="rId15"/>
    <p:sldId id="1033" r:id="rId16"/>
    <p:sldId id="1031" r:id="rId17"/>
    <p:sldId id="1032" r:id="rId18"/>
    <p:sldId id="1034" r:id="rId19"/>
    <p:sldId id="1035" r:id="rId20"/>
    <p:sldId id="1037" r:id="rId21"/>
    <p:sldId id="1036" r:id="rId2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22E4"/>
    <a:srgbClr val="FF0000"/>
    <a:srgbClr val="5CAA5C"/>
    <a:srgbClr val="000000"/>
    <a:srgbClr val="FCB70A"/>
    <a:srgbClr val="9E121F"/>
    <a:srgbClr val="E5F517"/>
    <a:srgbClr val="14BCF8"/>
    <a:srgbClr val="A3E19B"/>
    <a:srgbClr val="F4C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redný štýl 1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Stredný štýl 1 - zvýrazneni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C89EF96-8CEA-46FF-86C4-4CE0E7609802}" styleName="Svetlý štýl 3 - zvýrazneni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etlý štýl 2 - zvýrazneni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27102A9-8310-4765-A935-A1911B00CA55}" styleName="Svetlý štýl 1 - zvýrazneni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84E427A-3D55-4303-BF80-6455036E1DE7}" styleName="Štýl s motívom 1 - zvýrazneni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Stredný štýl 1 - zvýrazneni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294" autoAdjust="0"/>
    <p:restoredTop sz="99330" autoAdjust="0"/>
  </p:normalViewPr>
  <p:slideViewPr>
    <p:cSldViewPr>
      <p:cViewPr varScale="1">
        <p:scale>
          <a:sx n="63" d="100"/>
          <a:sy n="63" d="100"/>
        </p:scale>
        <p:origin x="172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0" y="12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8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sk-SK"/>
              <a:t>NC-AFM 2010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52BC2085-A6A3-4151-9B2F-80B35806EE93}" type="datetimeFigureOut">
              <a:rPr lang="sk-SK"/>
              <a:pPr>
                <a:defRPr/>
              </a:pPr>
              <a:t>1. 3. 2022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CEFBE606-4D7A-4163-8816-1C787DB8BA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87521735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NC-AFM 2010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15DD99D-43F6-4F0D-BF3A-410ABA499A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6891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A29A-7F40-4074-AF27-4E7D5A06306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2135609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6665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174607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4277996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672846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2286492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25617305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2890749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817463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817463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A29A-7F40-4074-AF27-4E7D5A06306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413822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A29A-7F40-4074-AF27-4E7D5A06306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31A29A-7F40-4074-AF27-4E7D5A06306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>
              <a:latin typeface="Times New Roman" charset="0"/>
            </a:endParaRPr>
          </a:p>
        </p:txBody>
      </p:sp>
      <p:sp>
        <p:nvSpPr>
          <p:cNvPr id="5" name="Zástupný symbol hlavičky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02048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171005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2360803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3003826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143539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FE28F9-8C6E-4B37-9871-C06FF3DC1A6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" name="Zástupný symbol hlavičky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NC-AFM 2010</a:t>
            </a:r>
          </a:p>
        </p:txBody>
      </p:sp>
    </p:spTree>
    <p:extLst>
      <p:ext uri="{BB962C8B-B14F-4D97-AF65-F5344CB8AC3E}">
        <p14:creationId xmlns:p14="http://schemas.microsoft.com/office/powerpoint/2010/main" val="1306316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1023E-E304-4232-B2DD-0A066873D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2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F5FFF-7DFA-4E10-AE03-65D30F096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88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B6DF1-786E-4E09-9BD7-86BCBF440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3E3F2-4A13-469A-83DB-48F7765F67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57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130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186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051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635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75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21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08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BA789-AA67-4526-AD66-956C5CB8C9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3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5521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71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491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B9397-2F2B-4E7A-B56D-F1475982F31C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/>
              <a:t>1. 3. 2022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3777-A744-455E-A6F2-22A0C4D95C11}" type="slidenum">
              <a:rPr lang="sk-SK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1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3A1D8-9079-4624-978E-D80645AA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90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3C983-71DF-41A8-86C7-884E4E09B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4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31487-5880-4970-87F7-3988A47C1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57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23D4B-E7F8-4B1A-9B5A-34AE58DE4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13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05485-3721-46C3-AD29-02BA6328E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2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EF94-9FB3-4875-B7F4-E76B357E8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29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9337-E14D-44C4-9731-131764EAE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2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Klepnutím lze upravit styly předlohy textu</a:t>
            </a:r>
          </a:p>
          <a:p>
            <a:pPr lvl="1"/>
            <a:r>
              <a:rPr lang="en-US"/>
              <a:t>Druhá úroveň</a:t>
            </a:r>
          </a:p>
          <a:p>
            <a:pPr lvl="2"/>
            <a:r>
              <a:rPr lang="en-US"/>
              <a:t>Třetí úroveň</a:t>
            </a:r>
          </a:p>
          <a:p>
            <a:pPr lvl="3"/>
            <a:r>
              <a:rPr lang="en-US"/>
              <a:t>Čtvrtá úroveň</a:t>
            </a:r>
          </a:p>
          <a:p>
            <a:pPr lvl="4"/>
            <a:r>
              <a:rPr lang="en-US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C144731A-9495-4115-8193-B7FCCC373F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1" r:id="rId1"/>
    <p:sldLayoutId id="2147487262" r:id="rId2"/>
    <p:sldLayoutId id="2147487263" r:id="rId3"/>
    <p:sldLayoutId id="2147487264" r:id="rId4"/>
    <p:sldLayoutId id="2147487265" r:id="rId5"/>
    <p:sldLayoutId id="2147487266" r:id="rId6"/>
    <p:sldLayoutId id="2147487267" r:id="rId7"/>
    <p:sldLayoutId id="2147487268" r:id="rId8"/>
    <p:sldLayoutId id="2147487269" r:id="rId9"/>
    <p:sldLayoutId id="2147487270" r:id="rId10"/>
    <p:sldLayoutId id="2147487271" r:id="rId11"/>
    <p:sldLayoutId id="214748727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7EB9397-2F2B-4E7A-B56D-F1475982F31C}" type="datetimeFigureOut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1. 3. 2022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sk-SK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EA3777-A744-455E-A6F2-22A0C4D95C11}" type="slidenum">
              <a:rPr lang="sk-SK" b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sk-SK" b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38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298" r:id="rId1"/>
    <p:sldLayoutId id="2147487299" r:id="rId2"/>
    <p:sldLayoutId id="2147487300" r:id="rId3"/>
    <p:sldLayoutId id="2147487301" r:id="rId4"/>
    <p:sldLayoutId id="2147487302" r:id="rId5"/>
    <p:sldLayoutId id="2147487303" r:id="rId6"/>
    <p:sldLayoutId id="2147487304" r:id="rId7"/>
    <p:sldLayoutId id="2147487305" r:id="rId8"/>
    <p:sldLayoutId id="2147487306" r:id="rId9"/>
    <p:sldLayoutId id="2147487307" r:id="rId10"/>
    <p:sldLayoutId id="21474873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5.jpe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pSp>
        <p:nvGrpSpPr>
          <p:cNvPr id="16" name="Skupina 15"/>
          <p:cNvGrpSpPr/>
          <p:nvPr/>
        </p:nvGrpSpPr>
        <p:grpSpPr>
          <a:xfrm>
            <a:off x="0" y="857250"/>
            <a:ext cx="9144000" cy="5143500"/>
            <a:chOff x="0" y="857250"/>
            <a:chExt cx="9144000" cy="5143500"/>
          </a:xfrm>
        </p:grpSpPr>
        <p:pic>
          <p:nvPicPr>
            <p:cNvPr id="14" name="Obrázok 13" descr="TREX_ppt_template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57250"/>
              <a:ext cx="9144000" cy="5143500"/>
            </a:xfrm>
            <a:prstGeom prst="rect">
              <a:avLst/>
            </a:prstGeom>
          </p:spPr>
        </p:pic>
        <p:sp>
          <p:nvSpPr>
            <p:cNvPr id="15" name="Obdĺžnik 14"/>
            <p:cNvSpPr/>
            <p:nvPr/>
          </p:nvSpPr>
          <p:spPr bwMode="auto">
            <a:xfrm>
              <a:off x="4378752" y="5757320"/>
              <a:ext cx="914400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19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B2B63D-D0F8-4A00-99C3-672FCAF39376}"/>
              </a:ext>
            </a:extLst>
          </p:cNvPr>
          <p:cNvGrpSpPr/>
          <p:nvPr/>
        </p:nvGrpSpPr>
        <p:grpSpPr>
          <a:xfrm>
            <a:off x="5679214" y="3284984"/>
            <a:ext cx="188746" cy="2956968"/>
            <a:chOff x="7551606" y="3437384"/>
            <a:chExt cx="188746" cy="295696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CC3D3A-3D29-4042-A56F-E8F52BF36F0D}"/>
                </a:ext>
              </a:extLst>
            </p:cNvPr>
            <p:cNvCxnSpPr/>
            <p:nvPr/>
          </p:nvCxnSpPr>
          <p:spPr>
            <a:xfrm>
              <a:off x="7731534" y="34913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E68E63B4-CCCE-4A78-B097-7827F19CC9B5}"/>
                </a:ext>
              </a:extLst>
            </p:cNvPr>
            <p:cNvSpPr/>
            <p:nvPr/>
          </p:nvSpPr>
          <p:spPr>
            <a:xfrm>
              <a:off x="7551790" y="34373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C272F9AD-4A32-41C4-9F1B-23CDE7B5C11E}"/>
                </a:ext>
              </a:extLst>
            </p:cNvPr>
            <p:cNvSpPr/>
            <p:nvPr/>
          </p:nvSpPr>
          <p:spPr>
            <a:xfrm>
              <a:off x="7551606" y="6269760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325AEA-3437-4457-B755-BDE820A587BC}"/>
              </a:ext>
            </a:extLst>
          </p:cNvPr>
          <p:cNvGrpSpPr/>
          <p:nvPr/>
        </p:nvGrpSpPr>
        <p:grpSpPr>
          <a:xfrm>
            <a:off x="4493976" y="3284984"/>
            <a:ext cx="190562" cy="2950952"/>
            <a:chOff x="4493976" y="3284984"/>
            <a:chExt cx="190562" cy="29509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4493976" y="32849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4495976" y="611134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18C2A-A335-49B0-AFF7-B8B078DC1CBA}"/>
              </a:ext>
            </a:extLst>
          </p:cNvPr>
          <p:cNvSpPr txBox="1"/>
          <p:nvPr/>
        </p:nvSpPr>
        <p:spPr>
          <a:xfrm>
            <a:off x="5076056" y="1412776"/>
            <a:ext cx="401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 err="1">
                <a:solidFill>
                  <a:srgbClr val="0070C0"/>
                </a:solidFill>
              </a:rPr>
              <a:t>Luchon</a:t>
            </a:r>
            <a:r>
              <a:rPr lang="sk-SK" sz="1400" dirty="0">
                <a:solidFill>
                  <a:srgbClr val="0070C0"/>
                </a:solidFill>
              </a:rPr>
              <a:t> </a:t>
            </a:r>
            <a:r>
              <a:rPr lang="sk-SK" sz="1400" dirty="0" err="1">
                <a:solidFill>
                  <a:srgbClr val="0070C0"/>
                </a:solidFill>
              </a:rPr>
              <a:t>Vinter</a:t>
            </a:r>
            <a:r>
              <a:rPr lang="sk-SK" sz="1400" dirty="0">
                <a:solidFill>
                  <a:srgbClr val="0070C0"/>
                </a:solidFill>
              </a:rPr>
              <a:t> </a:t>
            </a:r>
            <a:r>
              <a:rPr lang="sk-SK" sz="1400" dirty="0" err="1">
                <a:solidFill>
                  <a:srgbClr val="0070C0"/>
                </a:solidFill>
              </a:rPr>
              <a:t>School</a:t>
            </a:r>
            <a:r>
              <a:rPr lang="sk-SK" sz="1400" dirty="0">
                <a:solidFill>
                  <a:srgbClr val="0070C0"/>
                </a:solidFill>
              </a:rPr>
              <a:t> #2 (</a:t>
            </a:r>
            <a:r>
              <a:rPr lang="sk-SK" sz="1400" dirty="0" err="1">
                <a:solidFill>
                  <a:srgbClr val="0070C0"/>
                </a:solidFill>
              </a:rPr>
              <a:t>Anthony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(</a:t>
            </a:r>
            <a:r>
              <a:rPr lang="sk-SK" sz="1400" dirty="0" err="1">
                <a:solidFill>
                  <a:srgbClr val="0070C0"/>
                </a:solidFill>
              </a:rPr>
              <a:t>virtual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  <a:endParaRPr lang="en-GB" sz="1400" dirty="0">
              <a:solidFill>
                <a:srgbClr val="0070C0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E8D3B124-7703-4C6D-99D7-C51E383399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8732"/>
            <a:ext cx="2226997" cy="9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307416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51" grpId="0" animBg="1"/>
      <p:bldP spid="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B2B63D-D0F8-4A00-99C3-672FCAF39376}"/>
              </a:ext>
            </a:extLst>
          </p:cNvPr>
          <p:cNvGrpSpPr/>
          <p:nvPr/>
        </p:nvGrpSpPr>
        <p:grpSpPr>
          <a:xfrm>
            <a:off x="5679214" y="3284984"/>
            <a:ext cx="188746" cy="2956968"/>
            <a:chOff x="7551606" y="3437384"/>
            <a:chExt cx="188746" cy="295696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CC3D3A-3D29-4042-A56F-E8F52BF36F0D}"/>
                </a:ext>
              </a:extLst>
            </p:cNvPr>
            <p:cNvCxnSpPr/>
            <p:nvPr/>
          </p:nvCxnSpPr>
          <p:spPr>
            <a:xfrm>
              <a:off x="7731534" y="34913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E68E63B4-CCCE-4A78-B097-7827F19CC9B5}"/>
                </a:ext>
              </a:extLst>
            </p:cNvPr>
            <p:cNvSpPr/>
            <p:nvPr/>
          </p:nvSpPr>
          <p:spPr>
            <a:xfrm>
              <a:off x="7551790" y="34373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C272F9AD-4A32-41C4-9F1B-23CDE7B5C11E}"/>
                </a:ext>
              </a:extLst>
            </p:cNvPr>
            <p:cNvSpPr/>
            <p:nvPr/>
          </p:nvSpPr>
          <p:spPr>
            <a:xfrm>
              <a:off x="7551606" y="6269760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325AEA-3437-4457-B755-BDE820A587BC}"/>
              </a:ext>
            </a:extLst>
          </p:cNvPr>
          <p:cNvGrpSpPr/>
          <p:nvPr/>
        </p:nvGrpSpPr>
        <p:grpSpPr>
          <a:xfrm>
            <a:off x="4493976" y="3284984"/>
            <a:ext cx="190562" cy="2950952"/>
            <a:chOff x="4493976" y="3284984"/>
            <a:chExt cx="190562" cy="29509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4493976" y="32849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4495976" y="611134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18C2A-A335-49B0-AFF7-B8B078DC1CBA}"/>
              </a:ext>
            </a:extLst>
          </p:cNvPr>
          <p:cNvSpPr txBox="1"/>
          <p:nvPr/>
        </p:nvSpPr>
        <p:spPr>
          <a:xfrm>
            <a:off x="5076056" y="1412776"/>
            <a:ext cx="401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rgbClr val="0070C0"/>
                </a:solidFill>
              </a:rPr>
              <a:t>TREX </a:t>
            </a:r>
            <a:r>
              <a:rPr lang="sk-SK" sz="1400" dirty="0" err="1">
                <a:solidFill>
                  <a:srgbClr val="0070C0"/>
                </a:solidFill>
              </a:rPr>
              <a:t>Hackaton</a:t>
            </a:r>
            <a:r>
              <a:rPr lang="sk-SK" sz="1400" dirty="0">
                <a:solidFill>
                  <a:srgbClr val="0070C0"/>
                </a:solidFill>
              </a:rPr>
              <a:t> II (</a:t>
            </a:r>
            <a:r>
              <a:rPr lang="sk-SK" sz="1400" dirty="0" err="1">
                <a:solidFill>
                  <a:srgbClr val="0070C0"/>
                </a:solidFill>
              </a:rPr>
              <a:t>Wiliam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(</a:t>
            </a:r>
            <a:r>
              <a:rPr lang="sk-SK" sz="1400" dirty="0" err="1">
                <a:solidFill>
                  <a:srgbClr val="0070C0"/>
                </a:solidFill>
              </a:rPr>
              <a:t>internal</a:t>
            </a:r>
            <a:r>
              <a:rPr lang="sk-SK" sz="1400" dirty="0">
                <a:solidFill>
                  <a:srgbClr val="0070C0"/>
                </a:solidFill>
              </a:rPr>
              <a:t>, in </a:t>
            </a:r>
            <a:r>
              <a:rPr lang="sk-SK" sz="1400" dirty="0" err="1">
                <a:solidFill>
                  <a:srgbClr val="0070C0"/>
                </a:solidFill>
              </a:rPr>
              <a:t>presence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372CEAAB-42FF-4A43-A2C1-1C4DBBDAC3B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021787"/>
            <a:ext cx="2226997" cy="99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8037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60" grpId="0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B2B63D-D0F8-4A00-99C3-672FCAF39376}"/>
              </a:ext>
            </a:extLst>
          </p:cNvPr>
          <p:cNvGrpSpPr/>
          <p:nvPr/>
        </p:nvGrpSpPr>
        <p:grpSpPr>
          <a:xfrm>
            <a:off x="5679214" y="3284984"/>
            <a:ext cx="188746" cy="2956968"/>
            <a:chOff x="7551606" y="3437384"/>
            <a:chExt cx="188746" cy="295696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CC3D3A-3D29-4042-A56F-E8F52BF36F0D}"/>
                </a:ext>
              </a:extLst>
            </p:cNvPr>
            <p:cNvCxnSpPr/>
            <p:nvPr/>
          </p:nvCxnSpPr>
          <p:spPr>
            <a:xfrm>
              <a:off x="7731534" y="34913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E68E63B4-CCCE-4A78-B097-7827F19CC9B5}"/>
                </a:ext>
              </a:extLst>
            </p:cNvPr>
            <p:cNvSpPr/>
            <p:nvPr/>
          </p:nvSpPr>
          <p:spPr>
            <a:xfrm>
              <a:off x="7551790" y="34373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C272F9AD-4A32-41C4-9F1B-23CDE7B5C11E}"/>
                </a:ext>
              </a:extLst>
            </p:cNvPr>
            <p:cNvSpPr/>
            <p:nvPr/>
          </p:nvSpPr>
          <p:spPr>
            <a:xfrm>
              <a:off x="7551606" y="6269760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325AEA-3437-4457-B755-BDE820A587BC}"/>
              </a:ext>
            </a:extLst>
          </p:cNvPr>
          <p:cNvGrpSpPr/>
          <p:nvPr/>
        </p:nvGrpSpPr>
        <p:grpSpPr>
          <a:xfrm>
            <a:off x="4493976" y="3284984"/>
            <a:ext cx="190562" cy="2950952"/>
            <a:chOff x="4493976" y="3284984"/>
            <a:chExt cx="190562" cy="29509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4493976" y="32849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4495976" y="611134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18C2A-A335-49B0-AFF7-B8B078DC1CBA}"/>
              </a:ext>
            </a:extLst>
          </p:cNvPr>
          <p:cNvSpPr txBox="1"/>
          <p:nvPr/>
        </p:nvSpPr>
        <p:spPr>
          <a:xfrm>
            <a:off x="5076056" y="1412776"/>
            <a:ext cx="4018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rgbClr val="0070C0"/>
                </a:solidFill>
              </a:rPr>
              <a:t>TREX </a:t>
            </a:r>
            <a:r>
              <a:rPr lang="sk-SK" sz="1400" dirty="0" err="1">
                <a:solidFill>
                  <a:srgbClr val="0070C0"/>
                </a:solidFill>
              </a:rPr>
              <a:t>Hackaton</a:t>
            </a:r>
            <a:r>
              <a:rPr lang="sk-SK" sz="1400" dirty="0">
                <a:solidFill>
                  <a:srgbClr val="0070C0"/>
                </a:solidFill>
              </a:rPr>
              <a:t> III (</a:t>
            </a:r>
            <a:r>
              <a:rPr lang="sk-SK" sz="1400" dirty="0" err="1">
                <a:solidFill>
                  <a:srgbClr val="0070C0"/>
                </a:solidFill>
              </a:rPr>
              <a:t>Fabio</a:t>
            </a:r>
            <a:r>
              <a:rPr lang="sk-SK" sz="1400" dirty="0">
                <a:solidFill>
                  <a:srgbClr val="0070C0"/>
                </a:solidFill>
              </a:rPr>
              <a:t>, </a:t>
            </a:r>
            <a:r>
              <a:rPr lang="sk-SK" sz="1400" dirty="0" err="1">
                <a:solidFill>
                  <a:srgbClr val="0070C0"/>
                </a:solidFill>
              </a:rPr>
              <a:t>Wiliam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CINECA GPU </a:t>
            </a:r>
            <a:r>
              <a:rPr lang="sk-SK" sz="1400" dirty="0" err="1">
                <a:solidFill>
                  <a:srgbClr val="0070C0"/>
                </a:solidFill>
              </a:rPr>
              <a:t>Hackathon</a:t>
            </a:r>
            <a:r>
              <a:rPr lang="sk-SK" sz="1400" dirty="0">
                <a:solidFill>
                  <a:srgbClr val="0070C0"/>
                </a:solidFill>
              </a:rPr>
              <a:t> 2022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(in </a:t>
            </a:r>
            <a:r>
              <a:rPr lang="sk-SK" sz="1400" dirty="0" err="1">
                <a:solidFill>
                  <a:srgbClr val="0070C0"/>
                </a:solidFill>
              </a:rPr>
              <a:t>presence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1C2E23-309C-48AE-A21E-1D2C4A2ABE58}"/>
              </a:ext>
            </a:extLst>
          </p:cNvPr>
          <p:cNvGrpSpPr/>
          <p:nvPr/>
        </p:nvGrpSpPr>
        <p:grpSpPr>
          <a:xfrm>
            <a:off x="4395316" y="2193573"/>
            <a:ext cx="4641180" cy="1013264"/>
            <a:chOff x="4395316" y="2193573"/>
            <a:chExt cx="4641180" cy="101326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599227C3-7ECE-43A1-9199-3AB992FE2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59"/>
            <a:stretch/>
          </p:blipFill>
          <p:spPr>
            <a:xfrm>
              <a:off x="5508104" y="2193573"/>
              <a:ext cx="2226997" cy="101326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AEF5A47-5508-471D-945C-45101A04DBF5}"/>
                </a:ext>
              </a:extLst>
            </p:cNvPr>
            <p:cNvSpPr txBox="1"/>
            <p:nvPr/>
          </p:nvSpPr>
          <p:spPr>
            <a:xfrm>
              <a:off x="4395316" y="2420888"/>
              <a:ext cx="464118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100" b="1" i="0" dirty="0">
                  <a:solidFill>
                    <a:srgbClr val="FFFFFF"/>
                  </a:solidFill>
                  <a:effectLst/>
                  <a:latin typeface="DinProRegular"/>
                </a:rPr>
                <a:t>Digital Event</a:t>
              </a:r>
            </a:p>
            <a:p>
              <a:pPr algn="ctr"/>
              <a:r>
                <a:rPr lang="en-GB" sz="1100" b="1" i="0" dirty="0">
                  <a:solidFill>
                    <a:srgbClr val="FFFFFF"/>
                  </a:solidFill>
                  <a:effectLst/>
                  <a:latin typeface="DinProRegular"/>
                </a:rPr>
                <a:t>June 13, 20-22, 2022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36203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60" grpId="0"/>
      <p:bldP spid="35" grpId="0" animBg="1"/>
      <p:bldP spid="42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B2B63D-D0F8-4A00-99C3-672FCAF39376}"/>
              </a:ext>
            </a:extLst>
          </p:cNvPr>
          <p:cNvGrpSpPr/>
          <p:nvPr/>
        </p:nvGrpSpPr>
        <p:grpSpPr>
          <a:xfrm>
            <a:off x="5679214" y="3284984"/>
            <a:ext cx="188746" cy="2956968"/>
            <a:chOff x="7551606" y="3437384"/>
            <a:chExt cx="188746" cy="295696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CC3D3A-3D29-4042-A56F-E8F52BF36F0D}"/>
                </a:ext>
              </a:extLst>
            </p:cNvPr>
            <p:cNvCxnSpPr/>
            <p:nvPr/>
          </p:nvCxnSpPr>
          <p:spPr>
            <a:xfrm>
              <a:off x="7731534" y="34913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E68E63B4-CCCE-4A78-B097-7827F19CC9B5}"/>
                </a:ext>
              </a:extLst>
            </p:cNvPr>
            <p:cNvSpPr/>
            <p:nvPr/>
          </p:nvSpPr>
          <p:spPr>
            <a:xfrm>
              <a:off x="7551790" y="34373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C272F9AD-4A32-41C4-9F1B-23CDE7B5C11E}"/>
                </a:ext>
              </a:extLst>
            </p:cNvPr>
            <p:cNvSpPr/>
            <p:nvPr/>
          </p:nvSpPr>
          <p:spPr>
            <a:xfrm>
              <a:off x="7551606" y="6269760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325AEA-3437-4457-B755-BDE820A587BC}"/>
              </a:ext>
            </a:extLst>
          </p:cNvPr>
          <p:cNvGrpSpPr/>
          <p:nvPr/>
        </p:nvGrpSpPr>
        <p:grpSpPr>
          <a:xfrm>
            <a:off x="4493976" y="3284984"/>
            <a:ext cx="190562" cy="2950952"/>
            <a:chOff x="4493976" y="3284984"/>
            <a:chExt cx="190562" cy="29509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4493976" y="32849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4495976" y="611134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18C2A-A335-49B0-AFF7-B8B078DC1CBA}"/>
              </a:ext>
            </a:extLst>
          </p:cNvPr>
          <p:cNvSpPr txBox="1"/>
          <p:nvPr/>
        </p:nvSpPr>
        <p:spPr>
          <a:xfrm>
            <a:off x="5076056" y="1412776"/>
            <a:ext cx="4067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rgbClr val="0070C0"/>
                </a:solidFill>
              </a:rPr>
              <a:t>QMC </a:t>
            </a:r>
            <a:r>
              <a:rPr lang="sk-SK" sz="1400" dirty="0" err="1">
                <a:solidFill>
                  <a:srgbClr val="0070C0"/>
                </a:solidFill>
              </a:rPr>
              <a:t>Hands</a:t>
            </a:r>
            <a:r>
              <a:rPr lang="sk-SK" sz="1400" dirty="0">
                <a:solidFill>
                  <a:srgbClr val="0070C0"/>
                </a:solidFill>
              </a:rPr>
              <a:t>-on </a:t>
            </a:r>
            <a:r>
              <a:rPr lang="sk-SK" sz="1400" dirty="0" err="1">
                <a:solidFill>
                  <a:srgbClr val="0070C0"/>
                </a:solidFill>
              </a:rPr>
              <a:t>Summer</a:t>
            </a:r>
            <a:r>
              <a:rPr lang="sk-SK" sz="1400" dirty="0">
                <a:solidFill>
                  <a:srgbClr val="0070C0"/>
                </a:solidFill>
              </a:rPr>
              <a:t> Workshop (Ivan,                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                                                               </a:t>
            </a:r>
            <a:r>
              <a:rPr lang="sk-SK" sz="1400" dirty="0" err="1">
                <a:solidFill>
                  <a:srgbClr val="0070C0"/>
                </a:solidFill>
              </a:rPr>
              <a:t>Julie</a:t>
            </a:r>
            <a:r>
              <a:rPr lang="sk-SK" sz="1400" dirty="0">
                <a:solidFill>
                  <a:srgbClr val="0070C0"/>
                </a:solidFill>
              </a:rPr>
              <a:t>,...)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(in </a:t>
            </a:r>
            <a:r>
              <a:rPr lang="sk-SK" sz="1400" dirty="0" err="1">
                <a:solidFill>
                  <a:srgbClr val="0070C0"/>
                </a:solidFill>
              </a:rPr>
              <a:t>presence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7509-A5D9-4E7F-B5EF-FD3389FA24B9}"/>
              </a:ext>
            </a:extLst>
          </p:cNvPr>
          <p:cNvSpPr/>
          <p:nvPr/>
        </p:nvSpPr>
        <p:spPr>
          <a:xfrm>
            <a:off x="4244040" y="4287080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DB69A-2459-48BE-829A-97CB985DB614}"/>
              </a:ext>
            </a:extLst>
          </p:cNvPr>
          <p:cNvSpPr/>
          <p:nvPr/>
        </p:nvSpPr>
        <p:spPr>
          <a:xfrm>
            <a:off x="4788024" y="4287080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AA518F-779F-4C50-981D-F4D123C76996}"/>
              </a:ext>
            </a:extLst>
          </p:cNvPr>
          <p:cNvSpPr/>
          <p:nvPr/>
        </p:nvSpPr>
        <p:spPr>
          <a:xfrm>
            <a:off x="4426351" y="418904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4" name="Picture 53">
            <a:extLst>
              <a:ext uri="{FF2B5EF4-FFF2-40B4-BE49-F238E27FC236}">
                <a16:creationId xmlns:a16="http://schemas.microsoft.com/office/drawing/2014/main" id="{A3692850-ACF1-4D7B-A2E6-9DDD3D84AB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13237"/>
            <a:ext cx="2285650" cy="98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80740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4" grpId="0" animBg="1"/>
      <p:bldP spid="60" grpId="0"/>
      <p:bldP spid="40" grpId="0" animBg="1"/>
      <p:bldP spid="52" grpId="0" animBg="1"/>
      <p:bldP spid="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B2B63D-D0F8-4A00-99C3-672FCAF39376}"/>
              </a:ext>
            </a:extLst>
          </p:cNvPr>
          <p:cNvGrpSpPr/>
          <p:nvPr/>
        </p:nvGrpSpPr>
        <p:grpSpPr>
          <a:xfrm>
            <a:off x="5679214" y="3284984"/>
            <a:ext cx="188746" cy="2956968"/>
            <a:chOff x="7551606" y="3437384"/>
            <a:chExt cx="188746" cy="295696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CC3D3A-3D29-4042-A56F-E8F52BF36F0D}"/>
                </a:ext>
              </a:extLst>
            </p:cNvPr>
            <p:cNvCxnSpPr/>
            <p:nvPr/>
          </p:nvCxnSpPr>
          <p:spPr>
            <a:xfrm>
              <a:off x="7731534" y="34913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E68E63B4-CCCE-4A78-B097-7827F19CC9B5}"/>
                </a:ext>
              </a:extLst>
            </p:cNvPr>
            <p:cNvSpPr/>
            <p:nvPr/>
          </p:nvSpPr>
          <p:spPr>
            <a:xfrm>
              <a:off x="7551790" y="34373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C272F9AD-4A32-41C4-9F1B-23CDE7B5C11E}"/>
                </a:ext>
              </a:extLst>
            </p:cNvPr>
            <p:cNvSpPr/>
            <p:nvPr/>
          </p:nvSpPr>
          <p:spPr>
            <a:xfrm>
              <a:off x="7551606" y="6269760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325AEA-3437-4457-B755-BDE820A587BC}"/>
              </a:ext>
            </a:extLst>
          </p:cNvPr>
          <p:cNvGrpSpPr/>
          <p:nvPr/>
        </p:nvGrpSpPr>
        <p:grpSpPr>
          <a:xfrm>
            <a:off x="4493976" y="3284984"/>
            <a:ext cx="190562" cy="2950952"/>
            <a:chOff x="4493976" y="3284984"/>
            <a:chExt cx="190562" cy="29509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4493976" y="32849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4495976" y="611134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7509-A5D9-4E7F-B5EF-FD3389FA24B9}"/>
              </a:ext>
            </a:extLst>
          </p:cNvPr>
          <p:cNvSpPr/>
          <p:nvPr/>
        </p:nvSpPr>
        <p:spPr>
          <a:xfrm>
            <a:off x="4244040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DB69A-2459-48BE-829A-97CB985DB614}"/>
              </a:ext>
            </a:extLst>
          </p:cNvPr>
          <p:cNvSpPr/>
          <p:nvPr/>
        </p:nvSpPr>
        <p:spPr>
          <a:xfrm>
            <a:off x="4788024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AA518F-779F-4C50-981D-F4D123C76996}"/>
              </a:ext>
            </a:extLst>
          </p:cNvPr>
          <p:cNvSpPr/>
          <p:nvPr/>
        </p:nvSpPr>
        <p:spPr>
          <a:xfrm>
            <a:off x="4426351" y="418904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63C0B2-F622-4FC5-A8D7-EAF922B1C091}"/>
              </a:ext>
            </a:extLst>
          </p:cNvPr>
          <p:cNvSpPr/>
          <p:nvPr/>
        </p:nvSpPr>
        <p:spPr>
          <a:xfrm>
            <a:off x="5039556" y="4491072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B3B4A2-18A4-40C1-977F-26CA4B3A393D}"/>
              </a:ext>
            </a:extLst>
          </p:cNvPr>
          <p:cNvSpPr txBox="1"/>
          <p:nvPr/>
        </p:nvSpPr>
        <p:spPr>
          <a:xfrm>
            <a:off x="5076056" y="1412776"/>
            <a:ext cx="4018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0070C0"/>
                </a:solidFill>
              </a:rPr>
              <a:t>TREX </a:t>
            </a:r>
            <a:r>
              <a:rPr lang="sk-SK" sz="1400" dirty="0">
                <a:solidFill>
                  <a:srgbClr val="0070C0"/>
                </a:solidFill>
              </a:rPr>
              <a:t>e-</a:t>
            </a:r>
            <a:r>
              <a:rPr lang="sk-SK" sz="1400" dirty="0" err="1">
                <a:solidFill>
                  <a:srgbClr val="0070C0"/>
                </a:solidFill>
              </a:rPr>
              <a:t>school</a:t>
            </a:r>
            <a:r>
              <a:rPr lang="sk-SK" sz="1400" dirty="0">
                <a:solidFill>
                  <a:srgbClr val="0070C0"/>
                </a:solidFill>
              </a:rPr>
              <a:t> on </a:t>
            </a:r>
            <a:r>
              <a:rPr lang="sk-SK" sz="1400" dirty="0" err="1">
                <a:solidFill>
                  <a:srgbClr val="0070C0"/>
                </a:solidFill>
              </a:rPr>
              <a:t>Quantum</a:t>
            </a:r>
            <a:r>
              <a:rPr lang="sk-SK" sz="1400" dirty="0">
                <a:solidFill>
                  <a:srgbClr val="0070C0"/>
                </a:solidFill>
              </a:rPr>
              <a:t> Monte Carlo </a:t>
            </a:r>
            <a:r>
              <a:rPr lang="sk-SK" sz="1400" dirty="0" err="1">
                <a:solidFill>
                  <a:srgbClr val="0070C0"/>
                </a:solidFill>
              </a:rPr>
              <a:t>with</a:t>
            </a:r>
            <a:r>
              <a:rPr lang="sk-SK" sz="1400" dirty="0">
                <a:solidFill>
                  <a:srgbClr val="0070C0"/>
                </a:solidFill>
              </a:rPr>
              <a:t> </a:t>
            </a:r>
            <a:r>
              <a:rPr lang="sk-SK" sz="1400" dirty="0" err="1">
                <a:solidFill>
                  <a:srgbClr val="0070C0"/>
                </a:solidFill>
              </a:rPr>
              <a:t>TurboRVB</a:t>
            </a:r>
            <a:r>
              <a:rPr lang="sk-SK" sz="1400" dirty="0">
                <a:solidFill>
                  <a:srgbClr val="0070C0"/>
                </a:solidFill>
              </a:rPr>
              <a:t> #2 (</a:t>
            </a:r>
            <a:r>
              <a:rPr lang="sk-SK" sz="1400" dirty="0" err="1">
                <a:solidFill>
                  <a:srgbClr val="0070C0"/>
                </a:solidFill>
              </a:rPr>
              <a:t>Sandro</a:t>
            </a:r>
            <a:r>
              <a:rPr lang="sk-SK" sz="1400" dirty="0">
                <a:solidFill>
                  <a:srgbClr val="0070C0"/>
                </a:solidFill>
              </a:rPr>
              <a:t>, </a:t>
            </a:r>
            <a:r>
              <a:rPr lang="sk-SK" sz="1400" dirty="0" err="1">
                <a:solidFill>
                  <a:srgbClr val="0070C0"/>
                </a:solidFill>
              </a:rPr>
              <a:t>Michele</a:t>
            </a:r>
            <a:r>
              <a:rPr lang="sk-SK" sz="1400" dirty="0">
                <a:solidFill>
                  <a:srgbClr val="0070C0"/>
                </a:solidFill>
              </a:rPr>
              <a:t>, </a:t>
            </a:r>
            <a:r>
              <a:rPr lang="sk-SK" sz="1400" dirty="0" err="1">
                <a:solidFill>
                  <a:srgbClr val="0070C0"/>
                </a:solidFill>
              </a:rPr>
              <a:t>Kosuke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(in </a:t>
            </a:r>
            <a:r>
              <a:rPr lang="sk-SK" sz="1400" dirty="0" err="1">
                <a:solidFill>
                  <a:srgbClr val="0070C0"/>
                </a:solidFill>
              </a:rPr>
              <a:t>presen</a:t>
            </a:r>
            <a:r>
              <a:rPr lang="en-US" sz="1400" dirty="0">
                <a:solidFill>
                  <a:srgbClr val="0070C0"/>
                </a:solidFill>
              </a:rPr>
              <a:t>c</a:t>
            </a:r>
            <a:r>
              <a:rPr lang="sk-SK" sz="1400" dirty="0">
                <a:solidFill>
                  <a:srgbClr val="0070C0"/>
                </a:solidFill>
              </a:rPr>
              <a:t>e in </a:t>
            </a:r>
            <a:r>
              <a:rPr lang="sk-SK" sz="1400" dirty="0" err="1">
                <a:solidFill>
                  <a:srgbClr val="0070C0"/>
                </a:solidFill>
              </a:rPr>
              <a:t>Trieste</a:t>
            </a:r>
            <a:r>
              <a:rPr lang="sk-SK" sz="1400" dirty="0">
                <a:solidFill>
                  <a:srgbClr val="0070C0"/>
                </a:solidFill>
              </a:rPr>
              <a:t>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5D2A69-A424-486C-903F-44687A7AB49C}"/>
              </a:ext>
            </a:extLst>
          </p:cNvPr>
          <p:cNvSpPr/>
          <p:nvPr/>
        </p:nvSpPr>
        <p:spPr>
          <a:xfrm>
            <a:off x="5006196" y="6117360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547394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54" grpId="0"/>
      <p:bldP spid="5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B2B63D-D0F8-4A00-99C3-672FCAF39376}"/>
              </a:ext>
            </a:extLst>
          </p:cNvPr>
          <p:cNvGrpSpPr/>
          <p:nvPr/>
        </p:nvGrpSpPr>
        <p:grpSpPr>
          <a:xfrm>
            <a:off x="5679214" y="3284984"/>
            <a:ext cx="188746" cy="2956968"/>
            <a:chOff x="7551606" y="3437384"/>
            <a:chExt cx="188746" cy="295696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CC3D3A-3D29-4042-A56F-E8F52BF36F0D}"/>
                </a:ext>
              </a:extLst>
            </p:cNvPr>
            <p:cNvCxnSpPr/>
            <p:nvPr/>
          </p:nvCxnSpPr>
          <p:spPr>
            <a:xfrm>
              <a:off x="7731534" y="34913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E68E63B4-CCCE-4A78-B097-7827F19CC9B5}"/>
                </a:ext>
              </a:extLst>
            </p:cNvPr>
            <p:cNvSpPr/>
            <p:nvPr/>
          </p:nvSpPr>
          <p:spPr>
            <a:xfrm>
              <a:off x="7551790" y="34373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C272F9AD-4A32-41C4-9F1B-23CDE7B5C11E}"/>
                </a:ext>
              </a:extLst>
            </p:cNvPr>
            <p:cNvSpPr/>
            <p:nvPr/>
          </p:nvSpPr>
          <p:spPr>
            <a:xfrm>
              <a:off x="7551606" y="6269760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325AEA-3437-4457-B755-BDE820A587BC}"/>
              </a:ext>
            </a:extLst>
          </p:cNvPr>
          <p:cNvGrpSpPr/>
          <p:nvPr/>
        </p:nvGrpSpPr>
        <p:grpSpPr>
          <a:xfrm>
            <a:off x="4493976" y="3284984"/>
            <a:ext cx="190562" cy="2950952"/>
            <a:chOff x="4493976" y="3284984"/>
            <a:chExt cx="190562" cy="29509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4493976" y="32849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4495976" y="611134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18C2A-A335-49B0-AFF7-B8B078DC1CBA}"/>
              </a:ext>
            </a:extLst>
          </p:cNvPr>
          <p:cNvSpPr txBox="1"/>
          <p:nvPr/>
        </p:nvSpPr>
        <p:spPr>
          <a:xfrm>
            <a:off x="5076056" y="1412776"/>
            <a:ext cx="40679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rgbClr val="0070C0"/>
                </a:solidFill>
              </a:rPr>
              <a:t>CESTC 2022 QMC </a:t>
            </a:r>
            <a:r>
              <a:rPr lang="sk-SK" sz="1400" dirty="0" err="1">
                <a:solidFill>
                  <a:srgbClr val="0070C0"/>
                </a:solidFill>
              </a:rPr>
              <a:t>satellite</a:t>
            </a:r>
            <a:r>
              <a:rPr lang="sk-SK" sz="1400" dirty="0">
                <a:solidFill>
                  <a:srgbClr val="0070C0"/>
                </a:solidFill>
              </a:rPr>
              <a:t> (</a:t>
            </a:r>
            <a:r>
              <a:rPr lang="sk-SK" sz="1400" dirty="0" err="1">
                <a:solidFill>
                  <a:srgbClr val="0070C0"/>
                </a:solidFill>
              </a:rPr>
              <a:t>Claudia</a:t>
            </a:r>
            <a:r>
              <a:rPr lang="sk-SK" sz="1400" dirty="0">
                <a:solidFill>
                  <a:srgbClr val="0070C0"/>
                </a:solidFill>
              </a:rPr>
              <a:t>, </a:t>
            </a:r>
            <a:r>
              <a:rPr lang="sk-SK" sz="1400" dirty="0" err="1">
                <a:solidFill>
                  <a:srgbClr val="0070C0"/>
                </a:solidFill>
              </a:rPr>
              <a:t>Anthony</a:t>
            </a:r>
            <a:r>
              <a:rPr lang="sk-SK" sz="1400" dirty="0">
                <a:solidFill>
                  <a:srgbClr val="0070C0"/>
                </a:solidFill>
              </a:rPr>
              <a:t>, 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                                                  Ivan)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(in </a:t>
            </a:r>
            <a:r>
              <a:rPr lang="sk-SK" sz="1400" dirty="0" err="1">
                <a:solidFill>
                  <a:srgbClr val="0070C0"/>
                </a:solidFill>
              </a:rPr>
              <a:t>presen</a:t>
            </a:r>
            <a:r>
              <a:rPr lang="en-US" sz="1400" dirty="0">
                <a:solidFill>
                  <a:srgbClr val="0070C0"/>
                </a:solidFill>
              </a:rPr>
              <a:t>c</a:t>
            </a:r>
            <a:r>
              <a:rPr lang="sk-SK" sz="1400" dirty="0">
                <a:solidFill>
                  <a:srgbClr val="0070C0"/>
                </a:solidFill>
              </a:rPr>
              <a:t>e)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7509-A5D9-4E7F-B5EF-FD3389FA24B9}"/>
              </a:ext>
            </a:extLst>
          </p:cNvPr>
          <p:cNvSpPr/>
          <p:nvPr/>
        </p:nvSpPr>
        <p:spPr>
          <a:xfrm>
            <a:off x="4244040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DB69A-2459-48BE-829A-97CB985DB614}"/>
              </a:ext>
            </a:extLst>
          </p:cNvPr>
          <p:cNvSpPr/>
          <p:nvPr/>
        </p:nvSpPr>
        <p:spPr>
          <a:xfrm>
            <a:off x="4788024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AA518F-779F-4C50-981D-F4D123C76996}"/>
              </a:ext>
            </a:extLst>
          </p:cNvPr>
          <p:cNvSpPr/>
          <p:nvPr/>
        </p:nvSpPr>
        <p:spPr>
          <a:xfrm>
            <a:off x="4426351" y="418904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63C0B2-F622-4FC5-A8D7-EAF922B1C091}"/>
              </a:ext>
            </a:extLst>
          </p:cNvPr>
          <p:cNvSpPr/>
          <p:nvPr/>
        </p:nvSpPr>
        <p:spPr>
          <a:xfrm>
            <a:off x="5039556" y="4491072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21016D-29F3-40EE-BB6F-9F565B2C335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76126" y="2657583"/>
            <a:ext cx="2988178" cy="2928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4B80AA-E934-4EFF-A0C0-9D04E056862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5396" t="6266" r="6823" b="3544"/>
          <a:stretch/>
        </p:blipFill>
        <p:spPr>
          <a:xfrm>
            <a:off x="7382888" y="2005530"/>
            <a:ext cx="1599541" cy="22617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23C98D-3299-40B1-8911-807C22E32D87}"/>
              </a:ext>
            </a:extLst>
          </p:cNvPr>
          <p:cNvSpPr txBox="1"/>
          <p:nvPr/>
        </p:nvSpPr>
        <p:spPr>
          <a:xfrm>
            <a:off x="5508104" y="220486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solidFill>
                  <a:srgbClr val="0070C0"/>
                </a:solidFill>
              </a:rPr>
              <a:t>???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91044C4-9314-4A77-B91B-999D637AE4B7}"/>
              </a:ext>
            </a:extLst>
          </p:cNvPr>
          <p:cNvSpPr txBox="1"/>
          <p:nvPr/>
        </p:nvSpPr>
        <p:spPr>
          <a:xfrm>
            <a:off x="5508104" y="2852936"/>
            <a:ext cx="643989" cy="469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0070C0"/>
                </a:solidFill>
              </a:rPr>
              <a:t>???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88E4D40-89E1-4CA1-8E48-CEBCD2BC3F25}"/>
              </a:ext>
            </a:extLst>
          </p:cNvPr>
          <p:cNvSpPr/>
          <p:nvPr/>
        </p:nvSpPr>
        <p:spPr>
          <a:xfrm>
            <a:off x="5006196" y="611736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88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60" grpId="0"/>
      <p:bldP spid="49" grpId="0" animBg="1"/>
      <p:bldP spid="15" grpId="0"/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B2B63D-D0F8-4A00-99C3-672FCAF39376}"/>
              </a:ext>
            </a:extLst>
          </p:cNvPr>
          <p:cNvGrpSpPr/>
          <p:nvPr/>
        </p:nvGrpSpPr>
        <p:grpSpPr>
          <a:xfrm>
            <a:off x="5679214" y="3284984"/>
            <a:ext cx="188746" cy="2956968"/>
            <a:chOff x="7551606" y="3437384"/>
            <a:chExt cx="188746" cy="295696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CC3D3A-3D29-4042-A56F-E8F52BF36F0D}"/>
                </a:ext>
              </a:extLst>
            </p:cNvPr>
            <p:cNvCxnSpPr/>
            <p:nvPr/>
          </p:nvCxnSpPr>
          <p:spPr>
            <a:xfrm>
              <a:off x="7731534" y="34913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E68E63B4-CCCE-4A78-B097-7827F19CC9B5}"/>
                </a:ext>
              </a:extLst>
            </p:cNvPr>
            <p:cNvSpPr/>
            <p:nvPr/>
          </p:nvSpPr>
          <p:spPr>
            <a:xfrm>
              <a:off x="7551790" y="34373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C272F9AD-4A32-41C4-9F1B-23CDE7B5C11E}"/>
                </a:ext>
              </a:extLst>
            </p:cNvPr>
            <p:cNvSpPr/>
            <p:nvPr/>
          </p:nvSpPr>
          <p:spPr>
            <a:xfrm>
              <a:off x="7551606" y="6269760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325AEA-3437-4457-B755-BDE820A587BC}"/>
              </a:ext>
            </a:extLst>
          </p:cNvPr>
          <p:cNvGrpSpPr/>
          <p:nvPr/>
        </p:nvGrpSpPr>
        <p:grpSpPr>
          <a:xfrm>
            <a:off x="4493976" y="3284984"/>
            <a:ext cx="190562" cy="2950952"/>
            <a:chOff x="4493976" y="3284984"/>
            <a:chExt cx="190562" cy="29509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4493976" y="32849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4495976" y="611134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18C2A-A335-49B0-AFF7-B8B078DC1CBA}"/>
              </a:ext>
            </a:extLst>
          </p:cNvPr>
          <p:cNvSpPr txBox="1"/>
          <p:nvPr/>
        </p:nvSpPr>
        <p:spPr>
          <a:xfrm>
            <a:off x="5076056" y="1412776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>
                <a:solidFill>
                  <a:srgbClr val="0070C0"/>
                </a:solidFill>
              </a:rPr>
              <a:t>Workshop on TREX </a:t>
            </a:r>
            <a:r>
              <a:rPr lang="sk-SK" sz="1400" dirty="0" err="1">
                <a:solidFill>
                  <a:srgbClr val="0070C0"/>
                </a:solidFill>
              </a:rPr>
              <a:t>platform</a:t>
            </a:r>
            <a:r>
              <a:rPr lang="sk-SK" sz="1400" dirty="0">
                <a:solidFill>
                  <a:srgbClr val="0070C0"/>
                </a:solidFill>
              </a:rPr>
              <a:t> &amp; ML (</a:t>
            </a:r>
            <a:r>
              <a:rPr lang="en-GB" sz="1400" dirty="0">
                <a:solidFill>
                  <a:srgbClr val="0070C0"/>
                </a:solidFill>
              </a:rPr>
              <a:t>Kasia</a:t>
            </a:r>
            <a:r>
              <a:rPr lang="sk-SK" sz="1400" dirty="0">
                <a:solidFill>
                  <a:srgbClr val="0070C0"/>
                </a:solidFill>
              </a:rPr>
              <a:t>...)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(in </a:t>
            </a:r>
            <a:r>
              <a:rPr lang="sk-SK" sz="1400" dirty="0" err="1">
                <a:solidFill>
                  <a:srgbClr val="0070C0"/>
                </a:solidFill>
              </a:rPr>
              <a:t>presen</a:t>
            </a:r>
            <a:r>
              <a:rPr lang="en-US" sz="1400" dirty="0">
                <a:solidFill>
                  <a:srgbClr val="0070C0"/>
                </a:solidFill>
              </a:rPr>
              <a:t>c</a:t>
            </a:r>
            <a:r>
              <a:rPr lang="sk-SK" sz="1400" dirty="0">
                <a:solidFill>
                  <a:srgbClr val="0070C0"/>
                </a:solidFill>
              </a:rPr>
              <a:t>e at TUL)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7509-A5D9-4E7F-B5EF-FD3389FA24B9}"/>
              </a:ext>
            </a:extLst>
          </p:cNvPr>
          <p:cNvSpPr/>
          <p:nvPr/>
        </p:nvSpPr>
        <p:spPr>
          <a:xfrm>
            <a:off x="4244040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DB69A-2459-48BE-829A-97CB985DB614}"/>
              </a:ext>
            </a:extLst>
          </p:cNvPr>
          <p:cNvSpPr/>
          <p:nvPr/>
        </p:nvSpPr>
        <p:spPr>
          <a:xfrm>
            <a:off x="4788024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AA518F-779F-4C50-981D-F4D123C76996}"/>
              </a:ext>
            </a:extLst>
          </p:cNvPr>
          <p:cNvSpPr/>
          <p:nvPr/>
        </p:nvSpPr>
        <p:spPr>
          <a:xfrm>
            <a:off x="4426351" y="418904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63C0B2-F622-4FC5-A8D7-EAF922B1C091}"/>
              </a:ext>
            </a:extLst>
          </p:cNvPr>
          <p:cNvSpPr/>
          <p:nvPr/>
        </p:nvSpPr>
        <p:spPr>
          <a:xfrm>
            <a:off x="5039556" y="4491072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76F218-CC36-4E83-8D3C-9DCA84B31861}"/>
              </a:ext>
            </a:extLst>
          </p:cNvPr>
          <p:cNvSpPr/>
          <p:nvPr/>
        </p:nvSpPr>
        <p:spPr>
          <a:xfrm>
            <a:off x="5450644" y="4382968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3A9C99-FA04-46D7-8EA3-728A2F96033E}"/>
              </a:ext>
            </a:extLst>
          </p:cNvPr>
          <p:cNvSpPr/>
          <p:nvPr/>
        </p:nvSpPr>
        <p:spPr>
          <a:xfrm>
            <a:off x="5006196" y="611736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8820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60" grpId="0"/>
      <p:bldP spid="5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5B2B63D-D0F8-4A00-99C3-672FCAF39376}"/>
              </a:ext>
            </a:extLst>
          </p:cNvPr>
          <p:cNvGrpSpPr/>
          <p:nvPr/>
        </p:nvGrpSpPr>
        <p:grpSpPr>
          <a:xfrm>
            <a:off x="5679214" y="3284984"/>
            <a:ext cx="188746" cy="2956968"/>
            <a:chOff x="7551606" y="3437384"/>
            <a:chExt cx="188746" cy="295696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5CC3D3A-3D29-4042-A56F-E8F52BF36F0D}"/>
                </a:ext>
              </a:extLst>
            </p:cNvPr>
            <p:cNvCxnSpPr/>
            <p:nvPr/>
          </p:nvCxnSpPr>
          <p:spPr>
            <a:xfrm>
              <a:off x="7731534" y="34913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Arrow: Left 44">
              <a:extLst>
                <a:ext uri="{FF2B5EF4-FFF2-40B4-BE49-F238E27FC236}">
                  <a16:creationId xmlns:a16="http://schemas.microsoft.com/office/drawing/2014/main" id="{E68E63B4-CCCE-4A78-B097-7827F19CC9B5}"/>
                </a:ext>
              </a:extLst>
            </p:cNvPr>
            <p:cNvSpPr/>
            <p:nvPr/>
          </p:nvSpPr>
          <p:spPr>
            <a:xfrm>
              <a:off x="7551790" y="34373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Arrow: Left 45">
              <a:extLst>
                <a:ext uri="{FF2B5EF4-FFF2-40B4-BE49-F238E27FC236}">
                  <a16:creationId xmlns:a16="http://schemas.microsoft.com/office/drawing/2014/main" id="{C272F9AD-4A32-41C4-9F1B-23CDE7B5C11E}"/>
                </a:ext>
              </a:extLst>
            </p:cNvPr>
            <p:cNvSpPr/>
            <p:nvPr/>
          </p:nvSpPr>
          <p:spPr>
            <a:xfrm>
              <a:off x="7551606" y="6269760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C325AEA-3437-4457-B755-BDE820A587BC}"/>
              </a:ext>
            </a:extLst>
          </p:cNvPr>
          <p:cNvGrpSpPr/>
          <p:nvPr/>
        </p:nvGrpSpPr>
        <p:grpSpPr>
          <a:xfrm>
            <a:off x="4493976" y="3284984"/>
            <a:ext cx="190562" cy="2950952"/>
            <a:chOff x="4493976" y="3284984"/>
            <a:chExt cx="190562" cy="2950952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4493976" y="328498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4495976" y="6111344"/>
              <a:ext cx="188562" cy="124592"/>
            </a:xfrm>
            <a:prstGeom prst="left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5E18C2A-A335-49B0-AFF7-B8B078DC1CBA}"/>
              </a:ext>
            </a:extLst>
          </p:cNvPr>
          <p:cNvSpPr txBox="1"/>
          <p:nvPr/>
        </p:nvSpPr>
        <p:spPr>
          <a:xfrm>
            <a:off x="5076056" y="1412776"/>
            <a:ext cx="4067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 err="1">
                <a:solidFill>
                  <a:srgbClr val="0070C0"/>
                </a:solidFill>
              </a:rPr>
              <a:t>School</a:t>
            </a:r>
            <a:r>
              <a:rPr lang="sk-SK" sz="1400" dirty="0">
                <a:solidFill>
                  <a:srgbClr val="0070C0"/>
                </a:solidFill>
              </a:rPr>
              <a:t>: TREX SW &amp; ML &amp;</a:t>
            </a:r>
            <a:r>
              <a:rPr lang="sk-SK" sz="1400" dirty="0" err="1">
                <a:solidFill>
                  <a:srgbClr val="0070C0"/>
                </a:solidFill>
              </a:rPr>
              <a:t>AiiDA</a:t>
            </a:r>
            <a:r>
              <a:rPr lang="sk-SK" sz="1400" dirty="0">
                <a:solidFill>
                  <a:srgbClr val="0070C0"/>
                </a:solidFill>
              </a:rPr>
              <a:t> (</a:t>
            </a:r>
            <a:r>
              <a:rPr lang="sk-SK" sz="1400" dirty="0" err="1">
                <a:solidFill>
                  <a:srgbClr val="0070C0"/>
                </a:solidFill>
              </a:rPr>
              <a:t>Claudia</a:t>
            </a:r>
            <a:r>
              <a:rPr lang="sk-SK" sz="1400" dirty="0">
                <a:solidFill>
                  <a:srgbClr val="0070C0"/>
                </a:solidFill>
              </a:rPr>
              <a:t>...)</a:t>
            </a:r>
          </a:p>
          <a:p>
            <a:r>
              <a:rPr lang="sk-SK" sz="1400" dirty="0">
                <a:solidFill>
                  <a:srgbClr val="0070C0"/>
                </a:solidFill>
              </a:rPr>
              <a:t>       (in </a:t>
            </a:r>
            <a:r>
              <a:rPr lang="sk-SK" sz="1400" dirty="0" err="1">
                <a:solidFill>
                  <a:srgbClr val="0070C0"/>
                </a:solidFill>
              </a:rPr>
              <a:t>presen</a:t>
            </a:r>
            <a:r>
              <a:rPr lang="en-US" sz="1400" dirty="0">
                <a:solidFill>
                  <a:srgbClr val="0070C0"/>
                </a:solidFill>
              </a:rPr>
              <a:t>c</a:t>
            </a:r>
            <a:r>
              <a:rPr lang="sk-SK" sz="1400" dirty="0">
                <a:solidFill>
                  <a:srgbClr val="0070C0"/>
                </a:solidFill>
              </a:rPr>
              <a:t>e ICTP or CECAM)</a:t>
            </a:r>
            <a:endParaRPr lang="en-GB" sz="1400" dirty="0">
              <a:solidFill>
                <a:srgbClr val="0070C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7509-A5D9-4E7F-B5EF-FD3389FA24B9}"/>
              </a:ext>
            </a:extLst>
          </p:cNvPr>
          <p:cNvSpPr/>
          <p:nvPr/>
        </p:nvSpPr>
        <p:spPr>
          <a:xfrm>
            <a:off x="4244040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DB69A-2459-48BE-829A-97CB985DB614}"/>
              </a:ext>
            </a:extLst>
          </p:cNvPr>
          <p:cNvSpPr/>
          <p:nvPr/>
        </p:nvSpPr>
        <p:spPr>
          <a:xfrm>
            <a:off x="4788024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AA518F-779F-4C50-981D-F4D123C76996}"/>
              </a:ext>
            </a:extLst>
          </p:cNvPr>
          <p:cNvSpPr/>
          <p:nvPr/>
        </p:nvSpPr>
        <p:spPr>
          <a:xfrm>
            <a:off x="4426351" y="418904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63C0B2-F622-4FC5-A8D7-EAF922B1C091}"/>
              </a:ext>
            </a:extLst>
          </p:cNvPr>
          <p:cNvSpPr/>
          <p:nvPr/>
        </p:nvSpPr>
        <p:spPr>
          <a:xfrm>
            <a:off x="5039556" y="4491072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76F218-CC36-4E83-8D3C-9DCA84B31861}"/>
              </a:ext>
            </a:extLst>
          </p:cNvPr>
          <p:cNvSpPr/>
          <p:nvPr/>
        </p:nvSpPr>
        <p:spPr>
          <a:xfrm>
            <a:off x="5450644" y="4382968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3A9C99-FA04-46D7-8EA3-728A2F96033E}"/>
              </a:ext>
            </a:extLst>
          </p:cNvPr>
          <p:cNvSpPr/>
          <p:nvPr/>
        </p:nvSpPr>
        <p:spPr>
          <a:xfrm>
            <a:off x="5006196" y="611736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3B6B67-1842-4ACA-B6A8-7299B100389A}"/>
              </a:ext>
            </a:extLst>
          </p:cNvPr>
          <p:cNvSpPr/>
          <p:nvPr/>
        </p:nvSpPr>
        <p:spPr>
          <a:xfrm>
            <a:off x="5447356" y="5191097"/>
            <a:ext cx="414588" cy="83913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241455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60" grpId="0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7509-A5D9-4E7F-B5EF-FD3389FA24B9}"/>
              </a:ext>
            </a:extLst>
          </p:cNvPr>
          <p:cNvSpPr/>
          <p:nvPr/>
        </p:nvSpPr>
        <p:spPr>
          <a:xfrm>
            <a:off x="4244040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DB69A-2459-48BE-829A-97CB985DB614}"/>
              </a:ext>
            </a:extLst>
          </p:cNvPr>
          <p:cNvSpPr/>
          <p:nvPr/>
        </p:nvSpPr>
        <p:spPr>
          <a:xfrm>
            <a:off x="4788024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AA518F-779F-4C50-981D-F4D123C76996}"/>
              </a:ext>
            </a:extLst>
          </p:cNvPr>
          <p:cNvSpPr/>
          <p:nvPr/>
        </p:nvSpPr>
        <p:spPr>
          <a:xfrm>
            <a:off x="4426351" y="418904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63C0B2-F622-4FC5-A8D7-EAF922B1C091}"/>
              </a:ext>
            </a:extLst>
          </p:cNvPr>
          <p:cNvSpPr/>
          <p:nvPr/>
        </p:nvSpPr>
        <p:spPr>
          <a:xfrm>
            <a:off x="5039556" y="4491072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76F218-CC36-4E83-8D3C-9DCA84B31861}"/>
              </a:ext>
            </a:extLst>
          </p:cNvPr>
          <p:cNvSpPr/>
          <p:nvPr/>
        </p:nvSpPr>
        <p:spPr>
          <a:xfrm>
            <a:off x="5450644" y="4382968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3A9C99-FA04-46D7-8EA3-728A2F96033E}"/>
              </a:ext>
            </a:extLst>
          </p:cNvPr>
          <p:cNvSpPr/>
          <p:nvPr/>
        </p:nvSpPr>
        <p:spPr>
          <a:xfrm>
            <a:off x="5006196" y="611736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3B6B67-1842-4ACA-B6A8-7299B100389A}"/>
              </a:ext>
            </a:extLst>
          </p:cNvPr>
          <p:cNvSpPr/>
          <p:nvPr/>
        </p:nvSpPr>
        <p:spPr>
          <a:xfrm>
            <a:off x="5447356" y="5191097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FC7B60-CACD-415C-BACE-7EA54B508D84}"/>
              </a:ext>
            </a:extLst>
          </p:cNvPr>
          <p:cNvSpPr/>
          <p:nvPr/>
        </p:nvSpPr>
        <p:spPr>
          <a:xfrm>
            <a:off x="5837666" y="4899240"/>
            <a:ext cx="414588" cy="83913"/>
          </a:xfrm>
          <a:prstGeom prst="rect">
            <a:avLst/>
          </a:prstGeom>
          <a:solidFill>
            <a:srgbClr val="A822E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10B37D-9351-42E5-9A9F-83DA8E3072D2}"/>
              </a:ext>
            </a:extLst>
          </p:cNvPr>
          <p:cNvGrpSpPr/>
          <p:nvPr/>
        </p:nvGrpSpPr>
        <p:grpSpPr>
          <a:xfrm>
            <a:off x="5827614" y="3284984"/>
            <a:ext cx="190562" cy="2950952"/>
            <a:chOff x="5827614" y="3284984"/>
            <a:chExt cx="190562" cy="2950952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5827614" y="3284984"/>
              <a:ext cx="188562" cy="124592"/>
            </a:xfrm>
            <a:prstGeom prst="leftArrow">
              <a:avLst/>
            </a:prstGeom>
            <a:solidFill>
              <a:srgbClr val="A822E4"/>
            </a:solidFill>
            <a:ln>
              <a:solidFill>
                <a:srgbClr val="A82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5829614" y="6111344"/>
              <a:ext cx="188562" cy="124592"/>
            </a:xfrm>
            <a:prstGeom prst="leftArrow">
              <a:avLst/>
            </a:prstGeom>
            <a:solidFill>
              <a:srgbClr val="A822E4"/>
            </a:solidFill>
            <a:ln>
              <a:solidFill>
                <a:srgbClr val="A82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5833630" y="3338944"/>
              <a:ext cx="0" cy="2880320"/>
            </a:xfrm>
            <a:prstGeom prst="line">
              <a:avLst/>
            </a:prstGeom>
            <a:ln w="38100">
              <a:solidFill>
                <a:srgbClr val="A822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20">
            <a:extLst>
              <a:ext uri="{FF2B5EF4-FFF2-40B4-BE49-F238E27FC236}">
                <a16:creationId xmlns:a16="http://schemas.microsoft.com/office/drawing/2014/main" id="{E6F8ADBB-2719-43AE-A8C2-2FEE9B516F11}"/>
              </a:ext>
            </a:extLst>
          </p:cNvPr>
          <p:cNvSpPr txBox="1"/>
          <p:nvPr/>
        </p:nvSpPr>
        <p:spPr>
          <a:xfrm>
            <a:off x="5076056" y="1412776"/>
            <a:ext cx="401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 err="1">
                <a:solidFill>
                  <a:srgbClr val="A822E4"/>
                </a:solidFill>
                <a:sym typeface="Symbol" panose="05050102010706020507" pitchFamily="18" charset="2"/>
              </a:rPr>
              <a:t>Luchon</a:t>
            </a:r>
            <a:r>
              <a:rPr lang="sk-SK" sz="1400" dirty="0">
                <a:solidFill>
                  <a:srgbClr val="A822E4"/>
                </a:solidFill>
                <a:sym typeface="Symbol" panose="05050102010706020507" pitchFamily="18" charset="2"/>
              </a:rPr>
              <a:t> </a:t>
            </a:r>
            <a:r>
              <a:rPr lang="sk-SK" sz="1400" dirty="0" err="1">
                <a:solidFill>
                  <a:srgbClr val="A822E4"/>
                </a:solidFill>
                <a:sym typeface="Symbol" panose="05050102010706020507" pitchFamily="18" charset="2"/>
              </a:rPr>
              <a:t>Winter</a:t>
            </a:r>
            <a:r>
              <a:rPr lang="sk-SK" sz="1400" dirty="0">
                <a:solidFill>
                  <a:srgbClr val="A822E4"/>
                </a:solidFill>
                <a:sym typeface="Symbol" panose="05050102010706020507" pitchFamily="18" charset="2"/>
              </a:rPr>
              <a:t> </a:t>
            </a:r>
            <a:r>
              <a:rPr lang="sk-SK" sz="1400" dirty="0" err="1">
                <a:solidFill>
                  <a:srgbClr val="A822E4"/>
                </a:solidFill>
                <a:sym typeface="Symbol" panose="05050102010706020507" pitchFamily="18" charset="2"/>
              </a:rPr>
              <a:t>school</a:t>
            </a:r>
            <a:r>
              <a:rPr lang="sk-SK" sz="1400" dirty="0">
                <a:solidFill>
                  <a:srgbClr val="A822E4"/>
                </a:solidFill>
                <a:sym typeface="Symbol" panose="05050102010706020507" pitchFamily="18" charset="2"/>
              </a:rPr>
              <a:t> '21 (</a:t>
            </a:r>
            <a:r>
              <a:rPr lang="sk-SK" sz="1400" dirty="0" err="1">
                <a:solidFill>
                  <a:srgbClr val="A822E4"/>
                </a:solidFill>
                <a:sym typeface="Symbol" panose="05050102010706020507" pitchFamily="18" charset="2"/>
              </a:rPr>
              <a:t>Anthony</a:t>
            </a:r>
            <a:r>
              <a:rPr lang="sk-SK" sz="1400" dirty="0">
                <a:solidFill>
                  <a:srgbClr val="A822E4"/>
                </a:solidFill>
                <a:sym typeface="Symbol" panose="05050102010706020507" pitchFamily="18" charset="2"/>
              </a:rPr>
              <a:t>, </a:t>
            </a:r>
            <a:r>
              <a:rPr lang="sk-SK" sz="1400" dirty="0" err="1">
                <a:solidFill>
                  <a:srgbClr val="A822E4"/>
                </a:solidFill>
                <a:sym typeface="Symbol" panose="05050102010706020507" pitchFamily="18" charset="2"/>
              </a:rPr>
              <a:t>Claudia</a:t>
            </a:r>
            <a:r>
              <a:rPr lang="sk-SK" sz="1400" dirty="0">
                <a:solidFill>
                  <a:srgbClr val="A822E4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sk-SK" sz="1400" dirty="0">
                <a:solidFill>
                  <a:srgbClr val="A822E4"/>
                </a:solidFill>
              </a:rPr>
              <a:t>       </a:t>
            </a:r>
            <a:r>
              <a:rPr lang="en-US" sz="1400" dirty="0">
                <a:solidFill>
                  <a:srgbClr val="A822E4"/>
                </a:solidFill>
              </a:rPr>
              <a:t>final </a:t>
            </a:r>
            <a:r>
              <a:rPr lang="sk-SK" sz="1400" dirty="0">
                <a:solidFill>
                  <a:srgbClr val="A822E4"/>
                </a:solidFill>
              </a:rPr>
              <a:t>(</a:t>
            </a:r>
            <a:r>
              <a:rPr lang="sk-SK" sz="1400" dirty="0" err="1">
                <a:solidFill>
                  <a:srgbClr val="A822E4"/>
                </a:solidFill>
              </a:rPr>
              <a:t>virtual</a:t>
            </a:r>
            <a:r>
              <a:rPr lang="sk-SK" sz="1400" dirty="0">
                <a:solidFill>
                  <a:srgbClr val="A822E4"/>
                </a:solidFill>
              </a:rPr>
              <a:t>)</a:t>
            </a:r>
            <a:endParaRPr lang="en-GB" sz="1400" dirty="0">
              <a:solidFill>
                <a:srgbClr val="A822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3678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0" grpId="0" animBg="1"/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7509-A5D9-4E7F-B5EF-FD3389FA24B9}"/>
              </a:ext>
            </a:extLst>
          </p:cNvPr>
          <p:cNvSpPr/>
          <p:nvPr/>
        </p:nvSpPr>
        <p:spPr>
          <a:xfrm>
            <a:off x="4244040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DB69A-2459-48BE-829A-97CB985DB614}"/>
              </a:ext>
            </a:extLst>
          </p:cNvPr>
          <p:cNvSpPr/>
          <p:nvPr/>
        </p:nvSpPr>
        <p:spPr>
          <a:xfrm>
            <a:off x="4788024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AA518F-779F-4C50-981D-F4D123C76996}"/>
              </a:ext>
            </a:extLst>
          </p:cNvPr>
          <p:cNvSpPr/>
          <p:nvPr/>
        </p:nvSpPr>
        <p:spPr>
          <a:xfrm>
            <a:off x="4426351" y="418904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63C0B2-F622-4FC5-A8D7-EAF922B1C091}"/>
              </a:ext>
            </a:extLst>
          </p:cNvPr>
          <p:cNvSpPr/>
          <p:nvPr/>
        </p:nvSpPr>
        <p:spPr>
          <a:xfrm>
            <a:off x="5039556" y="4491072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76F218-CC36-4E83-8D3C-9DCA84B31861}"/>
              </a:ext>
            </a:extLst>
          </p:cNvPr>
          <p:cNvSpPr/>
          <p:nvPr/>
        </p:nvSpPr>
        <p:spPr>
          <a:xfrm>
            <a:off x="5450644" y="4382968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3A9C99-FA04-46D7-8EA3-728A2F96033E}"/>
              </a:ext>
            </a:extLst>
          </p:cNvPr>
          <p:cNvSpPr/>
          <p:nvPr/>
        </p:nvSpPr>
        <p:spPr>
          <a:xfrm>
            <a:off x="5006196" y="611736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3B6B67-1842-4ACA-B6A8-7299B100389A}"/>
              </a:ext>
            </a:extLst>
          </p:cNvPr>
          <p:cNvSpPr/>
          <p:nvPr/>
        </p:nvSpPr>
        <p:spPr>
          <a:xfrm>
            <a:off x="5447356" y="5191097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FC7B60-CACD-415C-BACE-7EA54B508D84}"/>
              </a:ext>
            </a:extLst>
          </p:cNvPr>
          <p:cNvSpPr/>
          <p:nvPr/>
        </p:nvSpPr>
        <p:spPr>
          <a:xfrm>
            <a:off x="5837666" y="4899240"/>
            <a:ext cx="414588" cy="83913"/>
          </a:xfrm>
          <a:prstGeom prst="rect">
            <a:avLst/>
          </a:prstGeom>
          <a:solidFill>
            <a:srgbClr val="A822E4"/>
          </a:solidFill>
          <a:ln>
            <a:solidFill>
              <a:srgbClr val="A822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10B37D-9351-42E5-9A9F-83DA8E3072D2}"/>
              </a:ext>
            </a:extLst>
          </p:cNvPr>
          <p:cNvGrpSpPr/>
          <p:nvPr/>
        </p:nvGrpSpPr>
        <p:grpSpPr>
          <a:xfrm>
            <a:off x="5827614" y="3284984"/>
            <a:ext cx="190562" cy="2950952"/>
            <a:chOff x="5827614" y="3284984"/>
            <a:chExt cx="190562" cy="2950952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5827614" y="3284984"/>
              <a:ext cx="188562" cy="124592"/>
            </a:xfrm>
            <a:prstGeom prst="leftArrow">
              <a:avLst/>
            </a:prstGeom>
            <a:solidFill>
              <a:srgbClr val="A822E4"/>
            </a:solidFill>
            <a:ln>
              <a:solidFill>
                <a:srgbClr val="A82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5829614" y="6111344"/>
              <a:ext cx="188562" cy="124592"/>
            </a:xfrm>
            <a:prstGeom prst="leftArrow">
              <a:avLst/>
            </a:prstGeom>
            <a:solidFill>
              <a:srgbClr val="A822E4"/>
            </a:solidFill>
            <a:ln>
              <a:solidFill>
                <a:srgbClr val="A82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5833630" y="3338944"/>
              <a:ext cx="0" cy="2880320"/>
            </a:xfrm>
            <a:prstGeom prst="line">
              <a:avLst/>
            </a:prstGeom>
            <a:ln w="38100">
              <a:solidFill>
                <a:srgbClr val="A822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E625820-C3EB-49D1-B5E9-3B3BE96D9BED}"/>
              </a:ext>
            </a:extLst>
          </p:cNvPr>
          <p:cNvSpPr txBox="1"/>
          <p:nvPr/>
        </p:nvSpPr>
        <p:spPr>
          <a:xfrm>
            <a:off x="5076056" y="1412776"/>
            <a:ext cx="401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 err="1">
                <a:solidFill>
                  <a:srgbClr val="A822E4"/>
                </a:solidFill>
              </a:rPr>
              <a:t>Code</a:t>
            </a:r>
            <a:r>
              <a:rPr lang="sk-SK" sz="1400" dirty="0">
                <a:solidFill>
                  <a:srgbClr val="A822E4"/>
                </a:solidFill>
              </a:rPr>
              <a:t> Developer Workshop (Ivan,...)</a:t>
            </a:r>
          </a:p>
          <a:p>
            <a:r>
              <a:rPr lang="sk-SK" sz="1400" dirty="0">
                <a:solidFill>
                  <a:srgbClr val="A822E4"/>
                </a:solidFill>
              </a:rPr>
              <a:t>       (in </a:t>
            </a:r>
            <a:r>
              <a:rPr lang="sk-SK" sz="1400" dirty="0" err="1">
                <a:solidFill>
                  <a:srgbClr val="A822E4"/>
                </a:solidFill>
              </a:rPr>
              <a:t>presen</a:t>
            </a:r>
            <a:r>
              <a:rPr lang="en-US" sz="1400" dirty="0">
                <a:solidFill>
                  <a:srgbClr val="A822E4"/>
                </a:solidFill>
              </a:rPr>
              <a:t>c</a:t>
            </a:r>
            <a:r>
              <a:rPr lang="sk-SK" sz="1400" dirty="0">
                <a:solidFill>
                  <a:srgbClr val="A822E4"/>
                </a:solidFill>
              </a:rPr>
              <a:t>e in Bratislava, Slovakia)</a:t>
            </a:r>
            <a:endParaRPr lang="en-GB" sz="1400" dirty="0">
              <a:solidFill>
                <a:srgbClr val="A822E4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D8E440-49AD-4E11-80F2-D6BE5A292132}"/>
              </a:ext>
            </a:extLst>
          </p:cNvPr>
          <p:cNvSpPr/>
          <p:nvPr/>
        </p:nvSpPr>
        <p:spPr>
          <a:xfrm>
            <a:off x="5839666" y="5091200"/>
            <a:ext cx="414588" cy="83913"/>
          </a:xfrm>
          <a:prstGeom prst="rect">
            <a:avLst/>
          </a:prstGeom>
          <a:solidFill>
            <a:srgbClr val="A822E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83A5B64-D8B3-4A48-9871-09278BBA579F}"/>
              </a:ext>
            </a:extLst>
          </p:cNvPr>
          <p:cNvSpPr txBox="1"/>
          <p:nvPr/>
        </p:nvSpPr>
        <p:spPr>
          <a:xfrm>
            <a:off x="5000950" y="2146736"/>
            <a:ext cx="4018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>
                <a:solidFill>
                  <a:srgbClr val="A822E4"/>
                </a:solidFill>
              </a:rPr>
              <a:t>??? </a:t>
            </a:r>
            <a:r>
              <a:rPr lang="sk-SK" sz="1400" dirty="0" err="1">
                <a:solidFill>
                  <a:srgbClr val="A822E4"/>
                </a:solidFill>
              </a:rPr>
              <a:t>Accompany</a:t>
            </a:r>
            <a:r>
              <a:rPr lang="sk-SK" sz="1400" dirty="0">
                <a:solidFill>
                  <a:srgbClr val="A822E4"/>
                </a:solidFill>
              </a:rPr>
              <a:t> </a:t>
            </a:r>
            <a:r>
              <a:rPr lang="sk-SK" sz="1400" dirty="0" err="1">
                <a:solidFill>
                  <a:srgbClr val="A822E4"/>
                </a:solidFill>
              </a:rPr>
              <a:t>with</a:t>
            </a:r>
            <a:r>
              <a:rPr lang="sk-SK" sz="1400" dirty="0">
                <a:solidFill>
                  <a:srgbClr val="A822E4"/>
                </a:solidFill>
              </a:rPr>
              <a:t> </a:t>
            </a:r>
            <a:r>
              <a:rPr lang="sk-SK" sz="1400" dirty="0" err="1">
                <a:solidFill>
                  <a:srgbClr val="A822E4"/>
                </a:solidFill>
              </a:rPr>
              <a:t>internal</a:t>
            </a:r>
            <a:r>
              <a:rPr lang="sk-SK" sz="1400" dirty="0">
                <a:solidFill>
                  <a:srgbClr val="A822E4"/>
                </a:solidFill>
              </a:rPr>
              <a:t> TREX </a:t>
            </a:r>
            <a:r>
              <a:rPr lang="sk-SK" sz="1400" dirty="0" err="1">
                <a:solidFill>
                  <a:srgbClr val="A822E4"/>
                </a:solidFill>
              </a:rPr>
              <a:t>meeting</a:t>
            </a:r>
            <a:r>
              <a:rPr lang="sk-SK" sz="1400" dirty="0">
                <a:solidFill>
                  <a:srgbClr val="A822E4"/>
                </a:solidFill>
              </a:rPr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376223678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0" grpId="0" animBg="1"/>
      <p:bldP spid="57" grpId="0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grpSp>
        <p:nvGrpSpPr>
          <p:cNvPr id="2" name="Skupina 15"/>
          <p:cNvGrpSpPr/>
          <p:nvPr/>
        </p:nvGrpSpPr>
        <p:grpSpPr>
          <a:xfrm>
            <a:off x="0" y="857250"/>
            <a:ext cx="9144000" cy="5143500"/>
            <a:chOff x="0" y="857250"/>
            <a:chExt cx="9144000" cy="5143500"/>
          </a:xfrm>
        </p:grpSpPr>
        <p:pic>
          <p:nvPicPr>
            <p:cNvPr id="14" name="Obrázok 13" descr="TREX_ppt_template-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857250"/>
              <a:ext cx="9144000" cy="5143500"/>
            </a:xfrm>
            <a:prstGeom prst="rect">
              <a:avLst/>
            </a:prstGeom>
          </p:spPr>
        </p:pic>
        <p:sp>
          <p:nvSpPr>
            <p:cNvPr id="15" name="Obdĺžnik 14"/>
            <p:cNvSpPr/>
            <p:nvPr/>
          </p:nvSpPr>
          <p:spPr bwMode="auto">
            <a:xfrm>
              <a:off x="4378752" y="5757320"/>
              <a:ext cx="914400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1141" y="856800"/>
            <a:ext cx="9158400" cy="5144445"/>
            <a:chOff x="1141" y="856800"/>
            <a:chExt cx="9158400" cy="5144445"/>
          </a:xfrm>
        </p:grpSpPr>
        <p:pic>
          <p:nvPicPr>
            <p:cNvPr id="6" name="Obrázok 5" descr="TREX_ppt_template-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1" y="856800"/>
              <a:ext cx="9158400" cy="5144445"/>
            </a:xfrm>
            <a:prstGeom prst="rect">
              <a:avLst/>
            </a:prstGeom>
          </p:spPr>
        </p:pic>
        <p:sp>
          <p:nvSpPr>
            <p:cNvPr id="7" name="Obdĺžnik 6"/>
            <p:cNvSpPr/>
            <p:nvPr/>
          </p:nvSpPr>
          <p:spPr bwMode="auto">
            <a:xfrm>
              <a:off x="4386768" y="5745288"/>
              <a:ext cx="914400" cy="14401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k-SK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0197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35364" y="5295319"/>
            <a:ext cx="414588" cy="83913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3275856" y="611736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23992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A11C6A7-CE39-43C9-83C8-00C87C2898A5}"/>
              </a:ext>
            </a:extLst>
          </p:cNvPr>
          <p:cNvSpPr/>
          <p:nvPr/>
        </p:nvSpPr>
        <p:spPr>
          <a:xfrm>
            <a:off x="4379452" y="53972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C593B14-CB92-4255-B08B-88BDEF7DC7CA}"/>
              </a:ext>
            </a:extLst>
          </p:cNvPr>
          <p:cNvSpPr/>
          <p:nvPr/>
        </p:nvSpPr>
        <p:spPr>
          <a:xfrm>
            <a:off x="4733476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8C379E0-B6BD-4637-BC2E-8C178AF6B8EB}"/>
              </a:ext>
            </a:extLst>
          </p:cNvPr>
          <p:cNvSpPr/>
          <p:nvPr/>
        </p:nvSpPr>
        <p:spPr>
          <a:xfrm>
            <a:off x="4241452" y="5499184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3EBA5B0-B8DE-4DA4-8AFA-A4A4B4F1C39A}"/>
              </a:ext>
            </a:extLst>
          </p:cNvPr>
          <p:cNvSpPr/>
          <p:nvPr/>
        </p:nvSpPr>
        <p:spPr>
          <a:xfrm>
            <a:off x="4354343" y="551723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  <a:scene3d>
            <a:camera prst="orthographicFront">
              <a:rot lat="299969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D417509-A5D9-4E7F-B5EF-FD3389FA24B9}"/>
              </a:ext>
            </a:extLst>
          </p:cNvPr>
          <p:cNvSpPr/>
          <p:nvPr/>
        </p:nvSpPr>
        <p:spPr>
          <a:xfrm>
            <a:off x="4244040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41DB69A-2459-48BE-829A-97CB985DB614}"/>
              </a:ext>
            </a:extLst>
          </p:cNvPr>
          <p:cNvSpPr/>
          <p:nvPr/>
        </p:nvSpPr>
        <p:spPr>
          <a:xfrm>
            <a:off x="4788024" y="428708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54AA518F-779F-4C50-981D-F4D123C76996}"/>
              </a:ext>
            </a:extLst>
          </p:cNvPr>
          <p:cNvSpPr/>
          <p:nvPr/>
        </p:nvSpPr>
        <p:spPr>
          <a:xfrm>
            <a:off x="4426351" y="418904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C663C0B2-F622-4FC5-A8D7-EAF922B1C091}"/>
              </a:ext>
            </a:extLst>
          </p:cNvPr>
          <p:cNvSpPr/>
          <p:nvPr/>
        </p:nvSpPr>
        <p:spPr>
          <a:xfrm>
            <a:off x="5039556" y="4491072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76F218-CC36-4E83-8D3C-9DCA84B31861}"/>
              </a:ext>
            </a:extLst>
          </p:cNvPr>
          <p:cNvSpPr/>
          <p:nvPr/>
        </p:nvSpPr>
        <p:spPr>
          <a:xfrm>
            <a:off x="5450644" y="4382968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03A9C99-FA04-46D7-8EA3-728A2F96033E}"/>
              </a:ext>
            </a:extLst>
          </p:cNvPr>
          <p:cNvSpPr/>
          <p:nvPr/>
        </p:nvSpPr>
        <p:spPr>
          <a:xfrm>
            <a:off x="5006196" y="6117360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B3B6B67-1842-4ACA-B6A8-7299B100389A}"/>
              </a:ext>
            </a:extLst>
          </p:cNvPr>
          <p:cNvSpPr/>
          <p:nvPr/>
        </p:nvSpPr>
        <p:spPr>
          <a:xfrm>
            <a:off x="5447356" y="5191097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1FC7B60-CACD-415C-BACE-7EA54B508D84}"/>
              </a:ext>
            </a:extLst>
          </p:cNvPr>
          <p:cNvSpPr/>
          <p:nvPr/>
        </p:nvSpPr>
        <p:spPr>
          <a:xfrm>
            <a:off x="5837666" y="4899240"/>
            <a:ext cx="414588" cy="83913"/>
          </a:xfrm>
          <a:prstGeom prst="rect">
            <a:avLst/>
          </a:prstGeom>
          <a:solidFill>
            <a:srgbClr val="A822E4"/>
          </a:solidFill>
          <a:ln>
            <a:solidFill>
              <a:srgbClr val="A822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110B37D-9351-42E5-9A9F-83DA8E3072D2}"/>
              </a:ext>
            </a:extLst>
          </p:cNvPr>
          <p:cNvGrpSpPr/>
          <p:nvPr/>
        </p:nvGrpSpPr>
        <p:grpSpPr>
          <a:xfrm>
            <a:off x="5827614" y="3284984"/>
            <a:ext cx="190562" cy="2950952"/>
            <a:chOff x="5827614" y="3284984"/>
            <a:chExt cx="190562" cy="2950952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 rot="10800000">
              <a:off x="5827614" y="3284984"/>
              <a:ext cx="188562" cy="124592"/>
            </a:xfrm>
            <a:prstGeom prst="leftArrow">
              <a:avLst/>
            </a:prstGeom>
            <a:solidFill>
              <a:srgbClr val="A822E4"/>
            </a:solidFill>
            <a:ln>
              <a:solidFill>
                <a:srgbClr val="A82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Arrow: Left 47">
              <a:extLst>
                <a:ext uri="{FF2B5EF4-FFF2-40B4-BE49-F238E27FC236}">
                  <a16:creationId xmlns:a16="http://schemas.microsoft.com/office/drawing/2014/main" id="{DB4B18E5-B8A0-4560-9DCA-C78021236B03}"/>
                </a:ext>
              </a:extLst>
            </p:cNvPr>
            <p:cNvSpPr/>
            <p:nvPr/>
          </p:nvSpPr>
          <p:spPr>
            <a:xfrm rot="10800000">
              <a:off x="5829614" y="6111344"/>
              <a:ext cx="188562" cy="124592"/>
            </a:xfrm>
            <a:prstGeom prst="leftArrow">
              <a:avLst/>
            </a:prstGeom>
            <a:solidFill>
              <a:srgbClr val="A822E4"/>
            </a:solidFill>
            <a:ln>
              <a:solidFill>
                <a:srgbClr val="A822E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5833630" y="3338944"/>
              <a:ext cx="0" cy="2880320"/>
            </a:xfrm>
            <a:prstGeom prst="line">
              <a:avLst/>
            </a:prstGeom>
            <a:ln w="38100">
              <a:solidFill>
                <a:srgbClr val="A822E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6E625820-C3EB-49D1-B5E9-3B3BE96D9BED}"/>
              </a:ext>
            </a:extLst>
          </p:cNvPr>
          <p:cNvSpPr txBox="1"/>
          <p:nvPr/>
        </p:nvSpPr>
        <p:spPr>
          <a:xfrm>
            <a:off x="5076056" y="1412776"/>
            <a:ext cx="401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 err="1">
                <a:solidFill>
                  <a:srgbClr val="A822E4"/>
                </a:solidFill>
              </a:rPr>
              <a:t>Hackaton</a:t>
            </a:r>
            <a:r>
              <a:rPr lang="sk-SK" sz="1400" dirty="0">
                <a:solidFill>
                  <a:srgbClr val="A822E4"/>
                </a:solidFill>
              </a:rPr>
              <a:t> # IV ...</a:t>
            </a:r>
            <a:r>
              <a:rPr lang="sk-SK" sz="1400" dirty="0" err="1">
                <a:solidFill>
                  <a:srgbClr val="A822E4"/>
                </a:solidFill>
              </a:rPr>
              <a:t>Final</a:t>
            </a:r>
            <a:r>
              <a:rPr lang="sk-SK" sz="1400" dirty="0">
                <a:solidFill>
                  <a:srgbClr val="A822E4"/>
                </a:solidFill>
              </a:rPr>
              <a:t> </a:t>
            </a:r>
            <a:r>
              <a:rPr lang="sk-SK" sz="1400" dirty="0" err="1">
                <a:solidFill>
                  <a:srgbClr val="A822E4"/>
                </a:solidFill>
              </a:rPr>
              <a:t>code</a:t>
            </a:r>
            <a:r>
              <a:rPr lang="sk-SK" sz="1400" dirty="0">
                <a:solidFill>
                  <a:srgbClr val="A822E4"/>
                </a:solidFill>
              </a:rPr>
              <a:t> </a:t>
            </a:r>
            <a:r>
              <a:rPr lang="sk-SK" sz="1400" dirty="0" err="1">
                <a:solidFill>
                  <a:srgbClr val="A822E4"/>
                </a:solidFill>
              </a:rPr>
              <a:t>optimization</a:t>
            </a:r>
            <a:r>
              <a:rPr lang="sk-SK" sz="1400" dirty="0">
                <a:solidFill>
                  <a:srgbClr val="A822E4"/>
                </a:solidFill>
              </a:rPr>
              <a:t> (???)</a:t>
            </a:r>
          </a:p>
          <a:p>
            <a:r>
              <a:rPr lang="sk-SK" sz="1400" dirty="0">
                <a:solidFill>
                  <a:srgbClr val="A822E4"/>
                </a:solidFill>
              </a:rPr>
              <a:t>       (in </a:t>
            </a:r>
            <a:r>
              <a:rPr lang="sk-SK" sz="1400" dirty="0" err="1">
                <a:solidFill>
                  <a:srgbClr val="A822E4"/>
                </a:solidFill>
              </a:rPr>
              <a:t>presen</a:t>
            </a:r>
            <a:r>
              <a:rPr lang="en-US" sz="1400" dirty="0">
                <a:solidFill>
                  <a:srgbClr val="A822E4"/>
                </a:solidFill>
              </a:rPr>
              <a:t>c</a:t>
            </a:r>
            <a:r>
              <a:rPr lang="sk-SK" sz="1400" dirty="0">
                <a:solidFill>
                  <a:srgbClr val="A822E4"/>
                </a:solidFill>
              </a:rPr>
              <a:t>e in ???)</a:t>
            </a:r>
            <a:endParaRPr lang="en-GB" sz="1400" dirty="0">
              <a:solidFill>
                <a:srgbClr val="A822E4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AD8E440-49AD-4E11-80F2-D6BE5A292132}"/>
              </a:ext>
            </a:extLst>
          </p:cNvPr>
          <p:cNvSpPr/>
          <p:nvPr/>
        </p:nvSpPr>
        <p:spPr>
          <a:xfrm>
            <a:off x="5839666" y="5091200"/>
            <a:ext cx="414588" cy="83913"/>
          </a:xfrm>
          <a:prstGeom prst="rect">
            <a:avLst/>
          </a:prstGeom>
          <a:solidFill>
            <a:srgbClr val="A822E4"/>
          </a:solidFill>
          <a:ln>
            <a:solidFill>
              <a:srgbClr val="A822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8ADEBA5-29FD-4809-84FC-FD52F6564AF9}"/>
              </a:ext>
            </a:extLst>
          </p:cNvPr>
          <p:cNvSpPr/>
          <p:nvPr/>
        </p:nvSpPr>
        <p:spPr>
          <a:xfrm>
            <a:off x="5844080" y="5589240"/>
            <a:ext cx="414588" cy="83913"/>
          </a:xfrm>
          <a:prstGeom prst="rect">
            <a:avLst/>
          </a:prstGeom>
          <a:solidFill>
            <a:srgbClr val="A822E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614216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50" grpId="0" animBg="1"/>
      <p:bldP spid="5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348880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/>
          <a:lstStyle/>
          <a:p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Events</a:t>
            </a:r>
            <a: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  <a: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br>
              <a:rPr lang="sk-SK" sz="2000" dirty="0">
                <a:solidFill>
                  <a:srgbClr val="000000"/>
                </a:solidFill>
                <a:latin typeface="Arial"/>
              </a:rPr>
            </a:br>
            <a:br>
              <a:rPr lang="en-US" sz="2000" dirty="0">
                <a:solidFill>
                  <a:srgbClr val="000000"/>
                </a:solidFill>
                <a:latin typeface="Arial"/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0" y="2643512"/>
            <a:ext cx="9144000" cy="104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/>
            <a:r>
              <a:rPr lang="sk-SK" dirty="0"/>
              <a:t> I. </a:t>
            </a:r>
            <a:r>
              <a:rPr lang="en-US" dirty="0"/>
              <a:t>S</a:t>
            </a:r>
            <a:r>
              <a:rPr lang="sk-SK" dirty="0" err="1"/>
              <a:t>tich</a:t>
            </a:r>
            <a:endParaRPr lang="en-US" baseline="30000" dirty="0"/>
          </a:p>
          <a:p>
            <a:pPr algn="ctr">
              <a:lnSpc>
                <a:spcPct val="70000"/>
              </a:lnSpc>
            </a:pPr>
            <a:r>
              <a:rPr lang="en-US" sz="2000" baseline="30000" dirty="0"/>
              <a:t> </a:t>
            </a:r>
            <a:endParaRPr lang="sk-SK" sz="2000" baseline="30000" dirty="0"/>
          </a:p>
          <a:p>
            <a:pPr algn="ctr">
              <a:lnSpc>
                <a:spcPct val="70000"/>
              </a:lnSpc>
            </a:pPr>
            <a:r>
              <a:rPr lang="en-US" sz="2000" dirty="0"/>
              <a:t>Inst. of Physics, </a:t>
            </a:r>
            <a:r>
              <a:rPr lang="sk-SK" sz="2000" dirty="0"/>
              <a:t> Slov</a:t>
            </a:r>
            <a:r>
              <a:rPr lang="en-US" sz="2000" dirty="0"/>
              <a:t>a</a:t>
            </a:r>
            <a:r>
              <a:rPr lang="sk-SK" sz="2000" dirty="0"/>
              <a:t>k</a:t>
            </a:r>
            <a:r>
              <a:rPr lang="en-US" sz="2000" dirty="0"/>
              <a:t> Academy of Sciences</a:t>
            </a:r>
            <a:endParaRPr lang="sk-SK" sz="2000" dirty="0"/>
          </a:p>
          <a:p>
            <a:pPr algn="ctr">
              <a:lnSpc>
                <a:spcPct val="70000"/>
              </a:lnSpc>
            </a:pPr>
            <a:endParaRPr lang="sk-SK" sz="2000" dirty="0"/>
          </a:p>
        </p:txBody>
      </p:sp>
      <p:pic>
        <p:nvPicPr>
          <p:cNvPr id="28676" name="Picture 4" descr="ccms-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59894"/>
            <a:ext cx="2609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1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853631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descr="CC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21388"/>
            <a:ext cx="8731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 descr="C:\Users\stich\Desktop\img_1205145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17032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8688" name="Obdĺžnik 3"/>
          <p:cNvSpPr>
            <a:spLocks noChangeArrowheads="1"/>
          </p:cNvSpPr>
          <p:nvPr/>
        </p:nvSpPr>
        <p:spPr bwMode="auto">
          <a:xfrm>
            <a:off x="3313113" y="4553768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2000" dirty="0"/>
              <a:t>http://www.</a:t>
            </a:r>
            <a:r>
              <a:rPr lang="en-US" sz="2000" dirty="0"/>
              <a:t>fu.sav.</a:t>
            </a:r>
            <a:r>
              <a:rPr lang="sk-SK" sz="2000" dirty="0" err="1"/>
              <a:t>sk</a:t>
            </a:r>
            <a:endParaRPr lang="sk-SK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88F53-4392-4A3B-B505-F83A7482C8D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6121577"/>
            <a:ext cx="1206062" cy="4887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0DDA8-A2D0-4FAC-AE37-B1DF3FD30CA7}"/>
              </a:ext>
            </a:extLst>
          </p:cNvPr>
          <p:cNvSpPr txBox="1"/>
          <p:nvPr/>
        </p:nvSpPr>
        <p:spPr>
          <a:xfrm>
            <a:off x="3575434" y="6196686"/>
            <a:ext cx="1993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ed, Mar 02, 2022</a:t>
            </a:r>
            <a:endParaRPr lang="en-GB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9764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2348880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/>
          <a:lstStyle/>
          <a:p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 Events</a:t>
            </a:r>
            <a: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</a:t>
            </a:r>
            <a:r>
              <a:rPr lang="sk-SK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k-SK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br>
              <a:rPr lang="sk-SK" sz="2000" dirty="0">
                <a:solidFill>
                  <a:srgbClr val="000000"/>
                </a:solidFill>
                <a:latin typeface="Arial"/>
              </a:rPr>
            </a:br>
            <a: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WP6)</a:t>
            </a:r>
            <a:br>
              <a:rPr lang="en-US" sz="2000" dirty="0">
                <a:solidFill>
                  <a:srgbClr val="000000"/>
                </a:solidFill>
                <a:latin typeface="Arial"/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sk-SK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6" name="Picture 4" descr="ccms-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759894"/>
            <a:ext cx="26098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31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853631"/>
            <a:ext cx="9239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5" descr="CCM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21388"/>
            <a:ext cx="87312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1" descr="C:\Users\stich\Desktop\img_120514599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17032"/>
            <a:ext cx="928687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5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sk-SK"/>
          </a:p>
        </p:txBody>
      </p:sp>
      <p:sp>
        <p:nvSpPr>
          <p:cNvPr id="28688" name="Obdĺžnik 3"/>
          <p:cNvSpPr>
            <a:spLocks noChangeArrowheads="1"/>
          </p:cNvSpPr>
          <p:nvPr/>
        </p:nvSpPr>
        <p:spPr bwMode="auto">
          <a:xfrm>
            <a:off x="3313113" y="4553768"/>
            <a:ext cx="2413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</a:pPr>
            <a:r>
              <a:rPr lang="cs-CZ" sz="2000" dirty="0"/>
              <a:t>http://www.</a:t>
            </a:r>
            <a:r>
              <a:rPr lang="en-US" sz="2000" dirty="0"/>
              <a:t>fu.sav.</a:t>
            </a:r>
            <a:r>
              <a:rPr lang="sk-SK" sz="2000" dirty="0" err="1"/>
              <a:t>sk</a:t>
            </a:r>
            <a:endParaRPr lang="sk-SK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88F53-4392-4A3B-B505-F83A7482C8D1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452320" y="6121577"/>
            <a:ext cx="1206062" cy="48877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EF0DDA8-A2D0-4FAC-AE37-B1DF3FD30CA7}"/>
              </a:ext>
            </a:extLst>
          </p:cNvPr>
          <p:cNvSpPr txBox="1"/>
          <p:nvPr/>
        </p:nvSpPr>
        <p:spPr>
          <a:xfrm>
            <a:off x="3575434" y="6196686"/>
            <a:ext cx="19931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GB" sz="1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ed, Mar 02, 2022</a:t>
            </a:r>
            <a:endParaRPr lang="en-GB" sz="16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3E1913CF-C34F-4CCB-A3B5-D35245FA6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643512"/>
            <a:ext cx="9144000" cy="1043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cs typeface="Arial" charset="0"/>
              </a:defRPr>
            </a:lvl9pPr>
          </a:lstStyle>
          <a:p>
            <a:pPr algn="ctr"/>
            <a:r>
              <a:rPr lang="sk-SK" dirty="0"/>
              <a:t> I. </a:t>
            </a:r>
            <a:r>
              <a:rPr lang="en-US" dirty="0"/>
              <a:t>S</a:t>
            </a:r>
            <a:r>
              <a:rPr lang="sk-SK" dirty="0" err="1"/>
              <a:t>tich</a:t>
            </a:r>
            <a:endParaRPr lang="en-US" baseline="30000" dirty="0"/>
          </a:p>
          <a:p>
            <a:pPr algn="ctr">
              <a:lnSpc>
                <a:spcPct val="70000"/>
              </a:lnSpc>
            </a:pPr>
            <a:r>
              <a:rPr lang="en-US" sz="2000" baseline="30000" dirty="0"/>
              <a:t> </a:t>
            </a:r>
            <a:endParaRPr lang="sk-SK" sz="2000" baseline="30000" dirty="0"/>
          </a:p>
          <a:p>
            <a:pPr algn="ctr">
              <a:lnSpc>
                <a:spcPct val="70000"/>
              </a:lnSpc>
            </a:pPr>
            <a:r>
              <a:rPr lang="en-US" sz="2000" dirty="0"/>
              <a:t>Inst. of Physics, </a:t>
            </a:r>
            <a:r>
              <a:rPr lang="sk-SK" sz="2000" dirty="0"/>
              <a:t> Slov</a:t>
            </a:r>
            <a:r>
              <a:rPr lang="en-US" sz="2000" dirty="0"/>
              <a:t>a</a:t>
            </a:r>
            <a:r>
              <a:rPr lang="sk-SK" sz="2000" dirty="0"/>
              <a:t>k </a:t>
            </a:r>
            <a:r>
              <a:rPr lang="en-US" sz="2000" dirty="0"/>
              <a:t>Academy of Sciences</a:t>
            </a:r>
            <a:endParaRPr lang="sk-SK" sz="2000" dirty="0"/>
          </a:p>
          <a:p>
            <a:pPr algn="ctr">
              <a:lnSpc>
                <a:spcPct val="70000"/>
              </a:lnSpc>
            </a:pP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238864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996104"/>
      </p:ext>
    </p:extLst>
  </p:cSld>
  <p:clrMapOvr>
    <a:masterClrMapping/>
  </p:clrMapOvr>
  <p:transition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0417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B3B7E0-824D-4907-8FC4-AC6EBBF60CC6}"/>
              </a:ext>
            </a:extLst>
          </p:cNvPr>
          <p:cNvSpPr txBox="1"/>
          <p:nvPr/>
        </p:nvSpPr>
        <p:spPr>
          <a:xfrm>
            <a:off x="7167725" y="4861447"/>
            <a:ext cx="15295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ym typeface="Symbol" panose="05050102010706020507" pitchFamily="18" charset="2"/>
              </a:rPr>
              <a:t></a:t>
            </a:r>
            <a:r>
              <a:rPr lang="sk-SK" sz="1400" dirty="0">
                <a:sym typeface="Symbol" panose="05050102010706020507" pitchFamily="18" charset="2"/>
              </a:rPr>
              <a:t> </a:t>
            </a:r>
            <a:r>
              <a:rPr lang="sk-SK" sz="1400" dirty="0" err="1">
                <a:sym typeface="Symbol" panose="05050102010706020507" pitchFamily="18" charset="2"/>
              </a:rPr>
              <a:t>moved</a:t>
            </a:r>
            <a:r>
              <a:rPr lang="sk-SK" sz="1400" dirty="0">
                <a:sym typeface="Symbol" panose="05050102010706020507" pitchFamily="18" charset="2"/>
              </a:rPr>
              <a:t> to WP4</a:t>
            </a:r>
            <a:endParaRPr lang="en-GB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89848" y="5011431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479A97A-8B4C-44FC-BF1A-B7D740C66999}"/>
              </a:ext>
            </a:extLst>
          </p:cNvPr>
          <p:cNvSpPr txBox="1"/>
          <p:nvPr/>
        </p:nvSpPr>
        <p:spPr>
          <a:xfrm>
            <a:off x="7164288" y="4071056"/>
            <a:ext cx="1526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Ü"/>
            </a:pPr>
            <a:r>
              <a:rPr lang="sk-SK" sz="1400" dirty="0" err="1">
                <a:sym typeface="Symbol" panose="05050102010706020507" pitchFamily="18" charset="2"/>
              </a:rPr>
              <a:t>under</a:t>
            </a:r>
            <a:r>
              <a:rPr lang="sk-SK" sz="1400" dirty="0">
                <a:sym typeface="Symbol" panose="05050102010706020507" pitchFamily="18" charset="2"/>
              </a:rPr>
              <a:t> debate </a:t>
            </a:r>
          </a:p>
          <a:p>
            <a:r>
              <a:rPr lang="sk-SK" sz="1400" dirty="0">
                <a:sym typeface="Symbol" panose="05050102010706020507" pitchFamily="18" charset="2"/>
              </a:rPr>
              <a:t>       </a:t>
            </a:r>
            <a:r>
              <a:rPr lang="sk-SK" sz="1400" dirty="0" err="1">
                <a:sym typeface="Symbol" panose="05050102010706020507" pitchFamily="18" charset="2"/>
              </a:rPr>
              <a:t>with</a:t>
            </a:r>
            <a:r>
              <a:rPr lang="sk-SK" sz="1400" dirty="0">
                <a:sym typeface="Symbol" panose="05050102010706020507" pitchFamily="18" charset="2"/>
              </a:rPr>
              <a:t> WP7</a:t>
            </a:r>
            <a:endParaRPr lang="en-GB" sz="1400" dirty="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47920" y="5001271"/>
            <a:ext cx="4320480" cy="839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99423DC-DE6D-453F-AA83-898991A9A639}"/>
              </a:ext>
            </a:extLst>
          </p:cNvPr>
          <p:cNvSpPr/>
          <p:nvPr/>
        </p:nvSpPr>
        <p:spPr>
          <a:xfrm>
            <a:off x="2771800" y="4169400"/>
            <a:ext cx="4320480" cy="839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DEC2CEC-0425-44B1-8677-3E42F72F41E0}"/>
              </a:ext>
            </a:extLst>
          </p:cNvPr>
          <p:cNvSpPr/>
          <p:nvPr/>
        </p:nvSpPr>
        <p:spPr>
          <a:xfrm>
            <a:off x="2771800" y="4177815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6439450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/>
      <p:bldP spid="15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2021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B1F274-2AA1-4B85-9E8F-F8D9DB80F49A}"/>
              </a:ext>
            </a:extLst>
          </p:cNvPr>
          <p:cNvGrpSpPr/>
          <p:nvPr/>
        </p:nvGrpSpPr>
        <p:grpSpPr>
          <a:xfrm>
            <a:off x="4320064" y="3284984"/>
            <a:ext cx="188746" cy="2956968"/>
            <a:chOff x="4320064" y="3284984"/>
            <a:chExt cx="188746" cy="295696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>
              <a:off x="4320248" y="3284984"/>
              <a:ext cx="188562" cy="124592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1AB5EA85-D249-418A-97BD-CD1182493D25}"/>
                </a:ext>
              </a:extLst>
            </p:cNvPr>
            <p:cNvSpPr/>
            <p:nvPr/>
          </p:nvSpPr>
          <p:spPr>
            <a:xfrm>
              <a:off x="4320064" y="6117360"/>
              <a:ext cx="188562" cy="124592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8ADBB-2719-43AE-A8C2-2FEE9B516F11}"/>
              </a:ext>
            </a:extLst>
          </p:cNvPr>
          <p:cNvSpPr txBox="1"/>
          <p:nvPr/>
        </p:nvSpPr>
        <p:spPr>
          <a:xfrm>
            <a:off x="5076056" y="1412776"/>
            <a:ext cx="401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sk-SK" sz="1400" dirty="0" err="1">
                <a:solidFill>
                  <a:srgbClr val="C00000"/>
                </a:solidFill>
                <a:sym typeface="Symbol" panose="05050102010706020507" pitchFamily="18" charset="2"/>
              </a:rPr>
              <a:t>Luchon</a:t>
            </a:r>
            <a:r>
              <a:rPr lang="sk-SK" sz="14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sk-SK" sz="1400" dirty="0" err="1">
                <a:solidFill>
                  <a:srgbClr val="C00000"/>
                </a:solidFill>
                <a:sym typeface="Symbol" panose="05050102010706020507" pitchFamily="18" charset="2"/>
              </a:rPr>
              <a:t>Winter</a:t>
            </a:r>
            <a:r>
              <a:rPr lang="sk-SK" sz="1400" dirty="0">
                <a:solidFill>
                  <a:srgbClr val="C00000"/>
                </a:solidFill>
                <a:sym typeface="Symbol" panose="05050102010706020507" pitchFamily="18" charset="2"/>
              </a:rPr>
              <a:t> </a:t>
            </a:r>
            <a:r>
              <a:rPr lang="sk-SK" sz="1400" dirty="0" err="1">
                <a:solidFill>
                  <a:srgbClr val="C00000"/>
                </a:solidFill>
                <a:sym typeface="Symbol" panose="05050102010706020507" pitchFamily="18" charset="2"/>
              </a:rPr>
              <a:t>school</a:t>
            </a:r>
            <a:r>
              <a:rPr lang="sk-SK" sz="1400" dirty="0">
                <a:solidFill>
                  <a:srgbClr val="C00000"/>
                </a:solidFill>
                <a:sym typeface="Symbol" panose="05050102010706020507" pitchFamily="18" charset="2"/>
              </a:rPr>
              <a:t> '21 (</a:t>
            </a:r>
            <a:r>
              <a:rPr lang="sk-SK" sz="1400" dirty="0" err="1">
                <a:solidFill>
                  <a:srgbClr val="C00000"/>
                </a:solidFill>
                <a:sym typeface="Symbol" panose="05050102010706020507" pitchFamily="18" charset="2"/>
              </a:rPr>
              <a:t>Anthony</a:t>
            </a:r>
            <a:r>
              <a:rPr lang="sk-SK" sz="1400" dirty="0">
                <a:solidFill>
                  <a:srgbClr val="C00000"/>
                </a:solidFill>
                <a:sym typeface="Symbol" panose="05050102010706020507" pitchFamily="18" charset="2"/>
              </a:rPr>
              <a:t>, </a:t>
            </a:r>
            <a:r>
              <a:rPr lang="sk-SK" sz="1400" dirty="0" err="1">
                <a:solidFill>
                  <a:srgbClr val="C00000"/>
                </a:solidFill>
                <a:sym typeface="Symbol" panose="05050102010706020507" pitchFamily="18" charset="2"/>
              </a:rPr>
              <a:t>Claudia</a:t>
            </a:r>
            <a:r>
              <a:rPr lang="sk-SK" sz="1400" dirty="0">
                <a:solidFill>
                  <a:srgbClr val="C00000"/>
                </a:solidFill>
                <a:sym typeface="Symbol" panose="05050102010706020507" pitchFamily="18" charset="2"/>
              </a:rPr>
              <a:t>)</a:t>
            </a:r>
          </a:p>
          <a:p>
            <a:r>
              <a:rPr lang="sk-SK" sz="1400" dirty="0">
                <a:solidFill>
                  <a:srgbClr val="C00000"/>
                </a:solidFill>
              </a:rPr>
              <a:t>       (</a:t>
            </a:r>
            <a:r>
              <a:rPr lang="sk-SK" sz="1400" dirty="0" err="1">
                <a:solidFill>
                  <a:srgbClr val="C00000"/>
                </a:solidFill>
              </a:rPr>
              <a:t>virtual</a:t>
            </a:r>
            <a:r>
              <a:rPr lang="sk-SK" sz="1400" dirty="0">
                <a:solidFill>
                  <a:srgbClr val="C00000"/>
                </a:solidFill>
              </a:rPr>
              <a:t>)</a:t>
            </a:r>
            <a:endParaRPr lang="en-GB" sz="1400" dirty="0">
              <a:solidFill>
                <a:srgbClr val="C0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219701-0831-47C7-B06A-35A3BBCE76D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541" y="1988840"/>
            <a:ext cx="2238582" cy="11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17441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 2021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BB1F274-2AA1-4B85-9E8F-F8D9DB80F49A}"/>
              </a:ext>
            </a:extLst>
          </p:cNvPr>
          <p:cNvGrpSpPr/>
          <p:nvPr/>
        </p:nvGrpSpPr>
        <p:grpSpPr>
          <a:xfrm>
            <a:off x="4320064" y="3284984"/>
            <a:ext cx="188746" cy="2956968"/>
            <a:chOff x="4320064" y="3284984"/>
            <a:chExt cx="188746" cy="295696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26CF06D-4648-4692-9FB8-123623EEC5B8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E06ACAFD-67FB-4234-B056-E2DF8777C52B}"/>
                </a:ext>
              </a:extLst>
            </p:cNvPr>
            <p:cNvSpPr/>
            <p:nvPr/>
          </p:nvSpPr>
          <p:spPr>
            <a:xfrm>
              <a:off x="4320248" y="3284984"/>
              <a:ext cx="188562" cy="124592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1AB5EA85-D249-418A-97BD-CD1182493D25}"/>
                </a:ext>
              </a:extLst>
            </p:cNvPr>
            <p:cNvSpPr/>
            <p:nvPr/>
          </p:nvSpPr>
          <p:spPr>
            <a:xfrm>
              <a:off x="4320064" y="6117360"/>
              <a:ext cx="188562" cy="124592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8ADBB-2719-43AE-A8C2-2FEE9B516F11}"/>
              </a:ext>
            </a:extLst>
          </p:cNvPr>
          <p:cNvSpPr txBox="1"/>
          <p:nvPr/>
        </p:nvSpPr>
        <p:spPr>
          <a:xfrm>
            <a:off x="5076056" y="1412776"/>
            <a:ext cx="4018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C00000"/>
                </a:solidFill>
              </a:rPr>
              <a:t>TREX Build-systems Hackathon</a:t>
            </a:r>
            <a:r>
              <a:rPr lang="sk-SK" sz="1400" dirty="0">
                <a:solidFill>
                  <a:srgbClr val="C00000"/>
                </a:solidFill>
              </a:rPr>
              <a:t> (</a:t>
            </a:r>
            <a:r>
              <a:rPr lang="sk-SK" sz="1400" dirty="0" err="1">
                <a:solidFill>
                  <a:srgbClr val="C00000"/>
                </a:solidFill>
              </a:rPr>
              <a:t>Anthony</a:t>
            </a:r>
            <a:r>
              <a:rPr lang="sk-SK" sz="1400" dirty="0">
                <a:solidFill>
                  <a:srgbClr val="C00000"/>
                </a:solidFill>
              </a:rPr>
              <a:t>)</a:t>
            </a:r>
          </a:p>
          <a:p>
            <a:r>
              <a:rPr lang="sk-SK" sz="1400" dirty="0">
                <a:solidFill>
                  <a:srgbClr val="C00000"/>
                </a:solidFill>
              </a:rPr>
              <a:t>       (</a:t>
            </a:r>
            <a:r>
              <a:rPr lang="sk-SK" sz="1400" dirty="0" err="1">
                <a:solidFill>
                  <a:srgbClr val="C00000"/>
                </a:solidFill>
              </a:rPr>
              <a:t>virtual</a:t>
            </a:r>
            <a:r>
              <a:rPr lang="sk-SK" sz="1400" dirty="0">
                <a:solidFill>
                  <a:srgbClr val="C00000"/>
                </a:solidFill>
              </a:rPr>
              <a:t>)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9F12D1-8601-4E27-83AE-E064AE62178C}"/>
              </a:ext>
            </a:extLst>
          </p:cNvPr>
          <p:cNvSpPr/>
          <p:nvPr/>
        </p:nvSpPr>
        <p:spPr>
          <a:xfrm>
            <a:off x="3015794" y="5287741"/>
            <a:ext cx="414588" cy="83913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B87D481-7A2A-4C2F-8770-9A5CD0FD9B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408" y="2094186"/>
            <a:ext cx="2228571" cy="990476"/>
          </a:xfrm>
          <a:prstGeom prst="rect">
            <a:avLst/>
          </a:prstGeom>
        </p:spPr>
      </p:pic>
      <p:sp>
        <p:nvSpPr>
          <p:cNvPr id="24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3224868" y="5157192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3725364" y="5301208"/>
            <a:ext cx="414588" cy="83913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42397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9144000" cy="1143001"/>
          </a:xfrm>
          <a:gradFill rotWithShape="0">
            <a:gsLst>
              <a:gs pos="0">
                <a:srgbClr val="FF9900"/>
              </a:gs>
              <a:gs pos="50000">
                <a:srgbClr val="FFFF00"/>
              </a:gs>
              <a:gs pos="100000">
                <a:srgbClr val="FF9900"/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k-SK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sk-SK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  <a:br>
              <a:rPr lang="en-US" sz="40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699" name="Picture 5" descr="CCM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94" y="6296421"/>
            <a:ext cx="8731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logo_1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6352430"/>
            <a:ext cx="63023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49213" y="1484784"/>
            <a:ext cx="4594795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C00000"/>
                </a:solidFill>
              </a:rPr>
              <a:t>past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3AE0007-EEAC-4833-A880-29034589338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52023" y="6352430"/>
            <a:ext cx="839953" cy="3404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64EB4B-6229-4E33-9C8D-C65DA8C23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132856"/>
            <a:ext cx="487248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 in </a:t>
            </a:r>
            <a:r>
              <a:rPr lang="sk-SK" dirty="0">
                <a:solidFill>
                  <a:srgbClr val="0070C0"/>
                </a:solidFill>
              </a:rPr>
              <a:t>2022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026E8D-51CD-43C6-B005-FAA4C481D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60" y="2924944"/>
            <a:ext cx="52325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q"/>
            </a:pPr>
            <a:r>
              <a:rPr lang="sk-SK" dirty="0" err="1"/>
              <a:t>training-education</a:t>
            </a:r>
            <a:r>
              <a:rPr lang="sk-SK" dirty="0"/>
              <a:t> </a:t>
            </a:r>
            <a:r>
              <a:rPr lang="sk-SK" dirty="0" err="1"/>
              <a:t>events</a:t>
            </a:r>
            <a:r>
              <a:rPr lang="sk-SK" dirty="0"/>
              <a:t>: </a:t>
            </a:r>
            <a:r>
              <a:rPr lang="sk-SK" dirty="0" err="1">
                <a:solidFill>
                  <a:srgbClr val="A822E4"/>
                </a:solidFill>
              </a:rPr>
              <a:t>future</a:t>
            </a:r>
            <a:endParaRPr lang="en-US" dirty="0">
              <a:solidFill>
                <a:srgbClr val="A822E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009F073-6529-4C69-8238-4F1DBA46B343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4337" y="1340768"/>
            <a:ext cx="2661719" cy="6858000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BC286A-DA39-4D46-97B1-B076E320298E}"/>
              </a:ext>
            </a:extLst>
          </p:cNvPr>
          <p:cNvSpPr/>
          <p:nvPr/>
        </p:nvSpPr>
        <p:spPr>
          <a:xfrm>
            <a:off x="2765784" y="4995254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F4F672-6741-4881-A83E-CC1BF5C18C82}"/>
              </a:ext>
            </a:extLst>
          </p:cNvPr>
          <p:cNvSpPr/>
          <p:nvPr/>
        </p:nvSpPr>
        <p:spPr>
          <a:xfrm>
            <a:off x="2767785" y="4191008"/>
            <a:ext cx="4320480" cy="839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2627194" y="4688855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6DBD66-70CB-480A-846D-19B9AB459DB0}"/>
              </a:ext>
            </a:extLst>
          </p:cNvPr>
          <p:cNvSpPr/>
          <p:nvPr/>
        </p:nvSpPr>
        <p:spPr>
          <a:xfrm>
            <a:off x="3843485" y="5397280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EB4E02-75F7-4340-9A8D-558E9C54DD01}"/>
              </a:ext>
            </a:extLst>
          </p:cNvPr>
          <p:cNvCxnSpPr/>
          <p:nvPr/>
        </p:nvCxnSpPr>
        <p:spPr>
          <a:xfrm flipV="1">
            <a:off x="323528" y="6213248"/>
            <a:ext cx="6840760" cy="226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BCAE112-CEF3-4AE6-BC09-313BD979314D}"/>
              </a:ext>
            </a:extLst>
          </p:cNvPr>
          <p:cNvCxnSpPr>
            <a:cxnSpLocks/>
          </p:cNvCxnSpPr>
          <p:nvPr/>
        </p:nvCxnSpPr>
        <p:spPr>
          <a:xfrm flipV="1">
            <a:off x="323528" y="6062224"/>
            <a:ext cx="0" cy="175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5A14A4B-C694-4F9E-B52A-7C5C2DBC2650}"/>
              </a:ext>
            </a:extLst>
          </p:cNvPr>
          <p:cNvCxnSpPr>
            <a:cxnSpLocks/>
          </p:cNvCxnSpPr>
          <p:nvPr/>
        </p:nvCxnSpPr>
        <p:spPr>
          <a:xfrm flipV="1">
            <a:off x="7164288" y="6093296"/>
            <a:ext cx="0" cy="13129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8B8EE82-2EDC-47BA-A0F6-83EF96792180}"/>
              </a:ext>
            </a:extLst>
          </p:cNvPr>
          <p:cNvCxnSpPr>
            <a:cxnSpLocks/>
          </p:cNvCxnSpPr>
          <p:nvPr/>
        </p:nvCxnSpPr>
        <p:spPr>
          <a:xfrm flipV="1">
            <a:off x="1895488" y="6087968"/>
            <a:ext cx="0" cy="131296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5C2E70D3-9851-49FA-A21A-6B35A68B51F1}"/>
              </a:ext>
            </a:extLst>
          </p:cNvPr>
          <p:cNvSpPr txBox="1"/>
          <p:nvPr/>
        </p:nvSpPr>
        <p:spPr>
          <a:xfrm>
            <a:off x="771851" y="6060094"/>
            <a:ext cx="7425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600" dirty="0" err="1">
                <a:latin typeface="+mj-lt"/>
              </a:rPr>
              <a:t>additional</a:t>
            </a:r>
            <a:r>
              <a:rPr lang="sk-SK" sz="600" dirty="0">
                <a:latin typeface="+mj-lt"/>
              </a:rPr>
              <a:t> </a:t>
            </a:r>
            <a:r>
              <a:rPr lang="sk-SK" sz="600" dirty="0" err="1">
                <a:latin typeface="+mj-lt"/>
              </a:rPr>
              <a:t>events</a:t>
            </a:r>
            <a:endParaRPr lang="en-GB" sz="600" dirty="0">
              <a:latin typeface="+mj-lt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6FD057-B39B-4DE2-AA80-4DD43DFDA28D}"/>
              </a:ext>
            </a:extLst>
          </p:cNvPr>
          <p:cNvSpPr/>
          <p:nvPr/>
        </p:nvSpPr>
        <p:spPr>
          <a:xfrm>
            <a:off x="2843808" y="6117360"/>
            <a:ext cx="414588" cy="83913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B50CAC8-8926-42BA-ACA7-2F784BA5E3BE}"/>
              </a:ext>
            </a:extLst>
          </p:cNvPr>
          <p:cNvSpPr/>
          <p:nvPr/>
        </p:nvSpPr>
        <p:spPr>
          <a:xfrm>
            <a:off x="4211960" y="4791136"/>
            <a:ext cx="414588" cy="839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CFE08CD5-3D08-4C6D-BA8A-957FFBDCC8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496" y="2171056"/>
            <a:ext cx="2227856" cy="1113928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A5E18C2A-A335-49B0-AFF7-B8B078DC1CBA}"/>
              </a:ext>
            </a:extLst>
          </p:cNvPr>
          <p:cNvSpPr txBox="1"/>
          <p:nvPr/>
        </p:nvSpPr>
        <p:spPr>
          <a:xfrm>
            <a:off x="5076056" y="1412776"/>
            <a:ext cx="4018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400" dirty="0">
                <a:solidFill>
                  <a:srgbClr val="C00000"/>
                </a:solidFill>
              </a:rPr>
              <a:t>TREX </a:t>
            </a:r>
            <a:r>
              <a:rPr lang="sk-SK" sz="1400" dirty="0">
                <a:solidFill>
                  <a:srgbClr val="C00000"/>
                </a:solidFill>
              </a:rPr>
              <a:t>e-</a:t>
            </a:r>
            <a:r>
              <a:rPr lang="sk-SK" sz="1400" dirty="0" err="1">
                <a:solidFill>
                  <a:srgbClr val="C00000"/>
                </a:solidFill>
              </a:rPr>
              <a:t>school</a:t>
            </a:r>
            <a:r>
              <a:rPr lang="sk-SK" sz="1400" dirty="0">
                <a:solidFill>
                  <a:srgbClr val="C00000"/>
                </a:solidFill>
              </a:rPr>
              <a:t> on </a:t>
            </a:r>
            <a:r>
              <a:rPr lang="sk-SK" sz="1400" dirty="0" err="1">
                <a:solidFill>
                  <a:srgbClr val="C00000"/>
                </a:solidFill>
              </a:rPr>
              <a:t>Quantum</a:t>
            </a:r>
            <a:r>
              <a:rPr lang="sk-SK" sz="1400" dirty="0">
                <a:solidFill>
                  <a:srgbClr val="C00000"/>
                </a:solidFill>
              </a:rPr>
              <a:t> Monte Carlo </a:t>
            </a:r>
            <a:r>
              <a:rPr lang="sk-SK" sz="1400" dirty="0" err="1">
                <a:solidFill>
                  <a:srgbClr val="C00000"/>
                </a:solidFill>
              </a:rPr>
              <a:t>with</a:t>
            </a:r>
            <a:r>
              <a:rPr lang="sk-SK" sz="1400" dirty="0">
                <a:solidFill>
                  <a:srgbClr val="C00000"/>
                </a:solidFill>
              </a:rPr>
              <a:t> </a:t>
            </a:r>
            <a:r>
              <a:rPr lang="sk-SK" sz="1400" dirty="0" err="1">
                <a:solidFill>
                  <a:srgbClr val="C00000"/>
                </a:solidFill>
              </a:rPr>
              <a:t>TurboRVB</a:t>
            </a:r>
            <a:r>
              <a:rPr lang="sk-SK" sz="1400" dirty="0">
                <a:solidFill>
                  <a:srgbClr val="C00000"/>
                </a:solidFill>
              </a:rPr>
              <a:t> (</a:t>
            </a:r>
            <a:r>
              <a:rPr lang="sk-SK" sz="1400" dirty="0" err="1">
                <a:solidFill>
                  <a:srgbClr val="C00000"/>
                </a:solidFill>
              </a:rPr>
              <a:t>Sandro</a:t>
            </a:r>
            <a:r>
              <a:rPr lang="sk-SK" sz="1400" dirty="0">
                <a:solidFill>
                  <a:srgbClr val="C00000"/>
                </a:solidFill>
              </a:rPr>
              <a:t>, </a:t>
            </a:r>
            <a:r>
              <a:rPr lang="sk-SK" sz="1400" dirty="0" err="1">
                <a:solidFill>
                  <a:srgbClr val="C00000"/>
                </a:solidFill>
              </a:rPr>
              <a:t>Michele</a:t>
            </a:r>
            <a:r>
              <a:rPr lang="sk-SK" sz="1400" dirty="0">
                <a:solidFill>
                  <a:srgbClr val="C00000"/>
                </a:solidFill>
              </a:rPr>
              <a:t>, </a:t>
            </a:r>
            <a:r>
              <a:rPr lang="sk-SK" sz="1400" dirty="0" err="1">
                <a:solidFill>
                  <a:srgbClr val="C00000"/>
                </a:solidFill>
              </a:rPr>
              <a:t>Kosuke</a:t>
            </a:r>
            <a:r>
              <a:rPr lang="sk-SK" sz="1400" dirty="0">
                <a:solidFill>
                  <a:srgbClr val="C00000"/>
                </a:solidFill>
              </a:rPr>
              <a:t>)</a:t>
            </a:r>
          </a:p>
          <a:p>
            <a:r>
              <a:rPr lang="sk-SK" sz="1400" dirty="0">
                <a:solidFill>
                  <a:srgbClr val="C00000"/>
                </a:solidFill>
              </a:rPr>
              <a:t>       (</a:t>
            </a:r>
            <a:r>
              <a:rPr lang="sk-SK" sz="1400" dirty="0" err="1">
                <a:solidFill>
                  <a:srgbClr val="C00000"/>
                </a:solidFill>
              </a:rPr>
              <a:t>virtual</a:t>
            </a:r>
            <a:r>
              <a:rPr lang="sk-SK" sz="1400" dirty="0">
                <a:solidFill>
                  <a:srgbClr val="C00000"/>
                </a:solidFill>
              </a:rPr>
              <a:t>)</a:t>
            </a:r>
            <a:endParaRPr lang="en-GB" sz="1400" dirty="0">
              <a:solidFill>
                <a:srgbClr val="C00000"/>
              </a:solidFill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48FCE98-69DC-4AB3-BA9B-A2CD73849368}"/>
              </a:ext>
            </a:extLst>
          </p:cNvPr>
          <p:cNvGrpSpPr/>
          <p:nvPr/>
        </p:nvGrpSpPr>
        <p:grpSpPr>
          <a:xfrm>
            <a:off x="4320064" y="3284984"/>
            <a:ext cx="188746" cy="2956968"/>
            <a:chOff x="4320064" y="3284984"/>
            <a:chExt cx="188746" cy="295696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DBF4450-0314-4C76-A415-9A90FE3C9EC4}"/>
                </a:ext>
              </a:extLst>
            </p:cNvPr>
            <p:cNvCxnSpPr/>
            <p:nvPr/>
          </p:nvCxnSpPr>
          <p:spPr>
            <a:xfrm>
              <a:off x="4499992" y="3338944"/>
              <a:ext cx="0" cy="288032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Arrow: Left 62">
              <a:extLst>
                <a:ext uri="{FF2B5EF4-FFF2-40B4-BE49-F238E27FC236}">
                  <a16:creationId xmlns:a16="http://schemas.microsoft.com/office/drawing/2014/main" id="{CC1E2577-AFED-4BD1-80EE-F233E404E6D6}"/>
                </a:ext>
              </a:extLst>
            </p:cNvPr>
            <p:cNvSpPr/>
            <p:nvPr/>
          </p:nvSpPr>
          <p:spPr>
            <a:xfrm>
              <a:off x="4320248" y="3284984"/>
              <a:ext cx="188562" cy="124592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Arrow: Left 63">
              <a:extLst>
                <a:ext uri="{FF2B5EF4-FFF2-40B4-BE49-F238E27FC236}">
                  <a16:creationId xmlns:a16="http://schemas.microsoft.com/office/drawing/2014/main" id="{773F2889-3259-4576-8081-D5B9F10B7D0C}"/>
                </a:ext>
              </a:extLst>
            </p:cNvPr>
            <p:cNvSpPr/>
            <p:nvPr/>
          </p:nvSpPr>
          <p:spPr>
            <a:xfrm>
              <a:off x="4320064" y="6117360"/>
              <a:ext cx="188562" cy="124592"/>
            </a:xfrm>
            <a:prstGeom prst="leftArrow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E5BF12A6-1753-4D8A-9730-E4456720F9A4}"/>
              </a:ext>
            </a:extLst>
          </p:cNvPr>
          <p:cNvSpPr txBox="1"/>
          <p:nvPr/>
        </p:nvSpPr>
        <p:spPr>
          <a:xfrm>
            <a:off x="5059488" y="1119975"/>
            <a:ext cx="1491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>
                <a:solidFill>
                  <a:srgbClr val="C00000"/>
                </a:solidFill>
              </a:rPr>
              <a:t>additional</a:t>
            </a:r>
            <a:r>
              <a:rPr lang="sk-SK" sz="1400" dirty="0">
                <a:solidFill>
                  <a:srgbClr val="C00000"/>
                </a:solidFill>
              </a:rPr>
              <a:t> event:</a:t>
            </a: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1010AD7C-774D-4992-8EE0-7791CF8CE01F}"/>
              </a:ext>
            </a:extLst>
          </p:cNvPr>
          <p:cNvSpPr/>
          <p:nvPr/>
        </p:nvSpPr>
        <p:spPr>
          <a:xfrm>
            <a:off x="3725364" y="5301208"/>
            <a:ext cx="414588" cy="8391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952D3CD-73AA-4D88-BAD4-D776E2899B35}"/>
              </a:ext>
            </a:extLst>
          </p:cNvPr>
          <p:cNvSpPr/>
          <p:nvPr/>
        </p:nvSpPr>
        <p:spPr>
          <a:xfrm>
            <a:off x="4030579" y="5274060"/>
            <a:ext cx="649705" cy="110072"/>
          </a:xfrm>
          <a:custGeom>
            <a:avLst/>
            <a:gdLst>
              <a:gd name="connsiteX0" fmla="*/ 0 w 649705"/>
              <a:gd name="connsiteY0" fmla="*/ 110072 h 110072"/>
              <a:gd name="connsiteX1" fmla="*/ 60158 w 649705"/>
              <a:gd name="connsiteY1" fmla="*/ 13819 h 110072"/>
              <a:gd name="connsiteX2" fmla="*/ 288758 w 649705"/>
              <a:gd name="connsiteY2" fmla="*/ 7803 h 110072"/>
              <a:gd name="connsiteX3" fmla="*/ 547437 w 649705"/>
              <a:gd name="connsiteY3" fmla="*/ 7803 h 110072"/>
              <a:gd name="connsiteX4" fmla="*/ 649705 w 649705"/>
              <a:gd name="connsiteY4" fmla="*/ 110072 h 110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705" h="110072">
                <a:moveTo>
                  <a:pt x="0" y="110072"/>
                </a:moveTo>
                <a:cubicBezTo>
                  <a:pt x="6016" y="70468"/>
                  <a:pt x="12032" y="30864"/>
                  <a:pt x="60158" y="13819"/>
                </a:cubicBezTo>
                <a:cubicBezTo>
                  <a:pt x="108284" y="-3226"/>
                  <a:pt x="207545" y="8806"/>
                  <a:pt x="288758" y="7803"/>
                </a:cubicBezTo>
                <a:cubicBezTo>
                  <a:pt x="369971" y="6800"/>
                  <a:pt x="487279" y="-9242"/>
                  <a:pt x="547437" y="7803"/>
                </a:cubicBezTo>
                <a:cubicBezTo>
                  <a:pt x="607595" y="24848"/>
                  <a:pt x="628650" y="67460"/>
                  <a:pt x="649705" y="11007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082332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43" grpId="0" animBg="1"/>
      <p:bldP spid="60" grpId="0"/>
      <p:bldP spid="66" grpId="0"/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2DFA1E3CFE1D4A950832B1A4A5EA8C" ma:contentTypeVersion="9" ma:contentTypeDescription="Create a new document." ma:contentTypeScope="" ma:versionID="5eee8d02d0ffff1e3e9200d05bbf40a0">
  <xsd:schema xmlns:xsd="http://www.w3.org/2001/XMLSchema" xmlns:xs="http://www.w3.org/2001/XMLSchema" xmlns:p="http://schemas.microsoft.com/office/2006/metadata/properties" xmlns:ns2="8e4f8654-77c7-4328-ad7f-11db9037cf9c" targetNamespace="http://schemas.microsoft.com/office/2006/metadata/properties" ma:root="true" ma:fieldsID="1f549fe858de05166f3db7ea2a666beb" ns2:_="">
    <xsd:import namespace="8e4f8654-77c7-4328-ad7f-11db9037cf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f8654-77c7-4328-ad7f-11db9037cf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8CE763-BF45-4DFC-85A3-9EF1EE8AE4BF}"/>
</file>

<file path=customXml/itemProps2.xml><?xml version="1.0" encoding="utf-8"?>
<ds:datastoreItem xmlns:ds="http://schemas.openxmlformats.org/officeDocument/2006/customXml" ds:itemID="{F429F9D0-8AA5-4D5C-A5C1-BF685C835D10}"/>
</file>

<file path=customXml/itemProps3.xml><?xml version="1.0" encoding="utf-8"?>
<ds:datastoreItem xmlns:ds="http://schemas.openxmlformats.org/officeDocument/2006/customXml" ds:itemID="{4F9978ED-DE8A-4D9B-94FB-5180E8368CE8}"/>
</file>

<file path=docProps/app.xml><?xml version="1.0" encoding="utf-8"?>
<Properties xmlns="http://schemas.openxmlformats.org/officeDocument/2006/extended-properties" xmlns:vt="http://schemas.openxmlformats.org/officeDocument/2006/docPropsVTypes">
  <TotalTime>101619</TotalTime>
  <Words>700</Words>
  <Application>Microsoft Office PowerPoint</Application>
  <PresentationFormat>On-screen Show (4:3)</PresentationFormat>
  <Paragraphs>168</Paragraphs>
  <Slides>20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DinProRegular</vt:lpstr>
      <vt:lpstr>Symbol</vt:lpstr>
      <vt:lpstr>Times New Roman</vt:lpstr>
      <vt:lpstr>Wingdings</vt:lpstr>
      <vt:lpstr>Default Design</vt:lpstr>
      <vt:lpstr>Motív Office</vt:lpstr>
      <vt:lpstr>PowerPoint Presentation</vt:lpstr>
      <vt:lpstr>PowerPoint Presentation</vt:lpstr>
      <vt:lpstr>     Overview Events, Outreach, Progress     </vt:lpstr>
      <vt:lpstr>     Overview Events, Outreach, Progress (WP6)    </vt:lpstr>
      <vt:lpstr> Outline </vt:lpstr>
      <vt:lpstr> Training overview </vt:lpstr>
      <vt:lpstr> Training 2021 </vt:lpstr>
      <vt:lpstr> Training 2021 </vt:lpstr>
      <vt:lpstr> Training 2022 </vt:lpstr>
      <vt:lpstr> Training 2022 </vt:lpstr>
      <vt:lpstr> Training 2022 </vt:lpstr>
      <vt:lpstr> Training 2022 </vt:lpstr>
      <vt:lpstr> Training 2022 </vt:lpstr>
      <vt:lpstr> Training 2022 </vt:lpstr>
      <vt:lpstr> Training 2022 </vt:lpstr>
      <vt:lpstr> Training 2022 </vt:lpstr>
      <vt:lpstr> Training 2022 </vt:lpstr>
      <vt:lpstr> Training 2023 </vt:lpstr>
      <vt:lpstr> Training 2023 </vt:lpstr>
      <vt:lpstr> Training 2023 </vt:lpstr>
    </vt:vector>
  </TitlesOfParts>
  <Company>KF FEI STU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Superpočítačové modelovanie pre nanotechnológie</dc:title>
  <dc:creator>I. Stich</dc:creator>
  <cp:lastModifiedBy>Ivan Štich</cp:lastModifiedBy>
  <cp:revision>1456</cp:revision>
  <dcterms:created xsi:type="dcterms:W3CDTF">2003-11-08T08:55:05Z</dcterms:created>
  <dcterms:modified xsi:type="dcterms:W3CDTF">2022-03-02T13:22:55Z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0x010100F22DFA1E3CFE1D4A950832B1A4A5EA8C</vt:lpwstr>
  </property>
</Properties>
</file>