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7297" r:id="rId2"/>
  </p:sldMasterIdLst>
  <p:notesMasterIdLst>
    <p:notesMasterId r:id="rId31"/>
  </p:notesMasterIdLst>
  <p:handoutMasterIdLst>
    <p:handoutMasterId r:id="rId32"/>
  </p:handoutMasterIdLst>
  <p:sldIdLst>
    <p:sldId id="684" r:id="rId3"/>
    <p:sldId id="1031" r:id="rId4"/>
    <p:sldId id="992" r:id="rId5"/>
    <p:sldId id="962" r:id="rId6"/>
    <p:sldId id="947" r:id="rId7"/>
    <p:sldId id="1010" r:id="rId8"/>
    <p:sldId id="1008" r:id="rId9"/>
    <p:sldId id="1017" r:id="rId10"/>
    <p:sldId id="1013" r:id="rId11"/>
    <p:sldId id="1014" r:id="rId12"/>
    <p:sldId id="999" r:id="rId13"/>
    <p:sldId id="1001" r:id="rId14"/>
    <p:sldId id="1002" r:id="rId15"/>
    <p:sldId id="1003" r:id="rId16"/>
    <p:sldId id="1016" r:id="rId17"/>
    <p:sldId id="1005" r:id="rId18"/>
    <p:sldId id="1009" r:id="rId19"/>
    <p:sldId id="1027" r:id="rId20"/>
    <p:sldId id="1019" r:id="rId21"/>
    <p:sldId id="1020" r:id="rId22"/>
    <p:sldId id="1022" r:id="rId23"/>
    <p:sldId id="1032" r:id="rId24"/>
    <p:sldId id="1035" r:id="rId25"/>
    <p:sldId id="1025" r:id="rId26"/>
    <p:sldId id="1023" r:id="rId27"/>
    <p:sldId id="1026" r:id="rId28"/>
    <p:sldId id="1030" r:id="rId29"/>
    <p:sldId id="100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CC"/>
    <a:srgbClr val="FF00FF"/>
    <a:srgbClr val="5CAA5C"/>
    <a:srgbClr val="FF0000"/>
    <a:srgbClr val="FCB70A"/>
    <a:srgbClr val="A822E4"/>
    <a:srgbClr val="9E121F"/>
    <a:srgbClr val="E5F517"/>
    <a:srgbClr val="14B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redný štýl 1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Stredný štýl 1 - zvýrazneni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etlý štýl 3 - zvýrazneni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etlý štýl 2 - zvýrazneni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Svetlý štýl 1 - zvýrazneni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Stredný štýl 1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294" autoAdjust="0"/>
    <p:restoredTop sz="99330" autoAdjust="0"/>
  </p:normalViewPr>
  <p:slideViewPr>
    <p:cSldViewPr>
      <p:cViewPr varScale="1">
        <p:scale>
          <a:sx n="77" d="100"/>
          <a:sy n="77" d="100"/>
        </p:scale>
        <p:origin x="6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2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k-SK"/>
              <a:t>NC-AFM 2010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2BC2085-A6A3-4151-9B2F-80B35806EE93}" type="datetimeFigureOut">
              <a:rPr lang="sk-SK"/>
              <a:pPr>
                <a:defRPr/>
              </a:pPr>
              <a:t>17. 3. 2022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EFBE606-4D7A-4163-8816-1C787DB8BA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752173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NC-AFM 2010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15DD99D-43F6-4F0D-BF3A-410ABA499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689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1A29A-7F40-4074-AF27-4E7D5A06306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latin typeface="Times New Roman" charset="0"/>
            </a:endParaRPr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3014476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120768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3657428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127518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1747812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579355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320129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33757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1A29A-7F40-4074-AF27-4E7D5A06306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latin typeface="Times New Roman" charset="0"/>
            </a:endParaRPr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1735431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30799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1A29A-7F40-4074-AF27-4E7D5A06306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latin typeface="Times New Roman" charset="0"/>
            </a:endParaRPr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182275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023E-E304-4232-B2DD-0A066873D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2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5FFF-7DFA-4E10-AE03-65D30F096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8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B6DF1-786E-4E09-9BD7-86BCBF440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3E3F2-4A13-469A-83DB-48F7765F6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57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17. 3. 2022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30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17. 3. 2022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8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17. 3. 2022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51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17. 3. 2022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17. 3. 2022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75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17. 3. 2022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1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17. 3. 2022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0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BA789-AA67-4526-AD66-956C5CB8C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3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17. 3. 2022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52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17. 3. 2022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7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17. 3. 2022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91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17. 3. 2022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3A1D8-9079-4624-978E-D80645AA9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9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3C983-71DF-41A8-86C7-884E4E09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4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31487-5880-4970-87F7-3988A47C1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5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23D4B-E7F8-4B1A-9B5A-34AE58DE4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3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05485-3721-46C3-AD29-02BA6328E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EF94-9FB3-4875-B7F4-E76B357E8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2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9337-E14D-44C4-9731-131764EAE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2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Klepnutím lze upravit styly předlohy textu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144731A-9495-4115-8193-B7FCCC373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1" r:id="rId1"/>
    <p:sldLayoutId id="2147487262" r:id="rId2"/>
    <p:sldLayoutId id="2147487263" r:id="rId3"/>
    <p:sldLayoutId id="2147487264" r:id="rId4"/>
    <p:sldLayoutId id="2147487265" r:id="rId5"/>
    <p:sldLayoutId id="2147487266" r:id="rId6"/>
    <p:sldLayoutId id="2147487267" r:id="rId7"/>
    <p:sldLayoutId id="2147487268" r:id="rId8"/>
    <p:sldLayoutId id="2147487269" r:id="rId9"/>
    <p:sldLayoutId id="2147487270" r:id="rId10"/>
    <p:sldLayoutId id="2147487271" r:id="rId11"/>
    <p:sldLayoutId id="21474872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EB9397-2F2B-4E7A-B56D-F1475982F31C}" type="datetimeFigureOut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17. 3. 2022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k-SK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EA3777-A744-455E-A6F2-22A0C4D95C11}" type="slidenum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38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98" r:id="rId1"/>
    <p:sldLayoutId id="2147487299" r:id="rId2"/>
    <p:sldLayoutId id="2147487300" r:id="rId3"/>
    <p:sldLayoutId id="2147487301" r:id="rId4"/>
    <p:sldLayoutId id="2147487302" r:id="rId5"/>
    <p:sldLayoutId id="2147487303" r:id="rId6"/>
    <p:sldLayoutId id="2147487304" r:id="rId7"/>
    <p:sldLayoutId id="2147487305" r:id="rId8"/>
    <p:sldLayoutId id="2147487306" r:id="rId9"/>
    <p:sldLayoutId id="2147487307" r:id="rId10"/>
    <p:sldLayoutId id="21474873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pSp>
        <p:nvGrpSpPr>
          <p:cNvPr id="17" name="Skupina 16"/>
          <p:cNvGrpSpPr/>
          <p:nvPr/>
        </p:nvGrpSpPr>
        <p:grpSpPr>
          <a:xfrm>
            <a:off x="1787" y="1071122"/>
            <a:ext cx="9142213" cy="5134830"/>
            <a:chOff x="1787" y="1071122"/>
            <a:chExt cx="9142213" cy="5134830"/>
          </a:xfrm>
        </p:grpSpPr>
        <p:pic>
          <p:nvPicPr>
            <p:cNvPr id="1029" name="Picture 5" descr="C:\Users\Stich\Desktop\TREX_sem_030322\TREX_ppt_template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7" y="1071122"/>
              <a:ext cx="9142213" cy="5134830"/>
            </a:xfrm>
            <a:prstGeom prst="rect">
              <a:avLst/>
            </a:prstGeom>
            <a:noFill/>
          </p:spPr>
        </p:pic>
        <p:sp>
          <p:nvSpPr>
            <p:cNvPr id="16" name="Obdĺžnik 15"/>
            <p:cNvSpPr/>
            <p:nvPr/>
          </p:nvSpPr>
          <p:spPr bwMode="auto">
            <a:xfrm>
              <a:off x="4379856" y="5973160"/>
              <a:ext cx="914400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material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phosphorene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ok 11"/>
          <p:cNvPicPr/>
          <p:nvPr/>
        </p:nvPicPr>
        <p:blipFill>
          <a:blip r:embed="rId5" cstate="print">
            <a:lum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738194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755576" y="119675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 gaps:</a:t>
            </a:r>
            <a:endParaRPr lang="sk-SK" dirty="0"/>
          </a:p>
        </p:txBody>
      </p:sp>
      <p:sp>
        <p:nvSpPr>
          <p:cNvPr id="5" name="Ovál 4"/>
          <p:cNvSpPr/>
          <p:nvPr/>
        </p:nvSpPr>
        <p:spPr>
          <a:xfrm>
            <a:off x="1615921" y="4020966"/>
            <a:ext cx="252028" cy="26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3727108" y="4028917"/>
            <a:ext cx="252028" cy="26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6832301" y="4037317"/>
            <a:ext cx="252028" cy="26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4211960" y="4653136"/>
            <a:ext cx="4128512" cy="393763"/>
            <a:chOff x="3315535" y="5651956"/>
            <a:chExt cx="3624456" cy="393763"/>
          </a:xfrm>
        </p:grpSpPr>
        <p:sp>
          <p:nvSpPr>
            <p:cNvPr id="13" name="Obdĺžniková bublina 12"/>
            <p:cNvSpPr/>
            <p:nvPr/>
          </p:nvSpPr>
          <p:spPr>
            <a:xfrm>
              <a:off x="3627495" y="5709403"/>
              <a:ext cx="3184255" cy="336316"/>
            </a:xfrm>
            <a:prstGeom prst="wedgeRectCallout">
              <a:avLst>
                <a:gd name="adj1" fmla="val 31017"/>
                <a:gd name="adj2" fmla="val -153796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BlokTextu 13"/>
            <p:cNvSpPr txBox="1"/>
            <p:nvPr/>
          </p:nvSpPr>
          <p:spPr>
            <a:xfrm>
              <a:off x="3315535" y="5651956"/>
              <a:ext cx="362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rgbClr val="FF0000"/>
                  </a:solidFill>
                </a:rPr>
                <a:t>!!!</a:t>
              </a:r>
              <a:r>
                <a:rPr lang="en-US" sz="1800" i="1" dirty="0">
                  <a:solidFill>
                    <a:srgbClr val="FF0000"/>
                  </a:solidFill>
                  <a:sym typeface="Symbol"/>
                </a:rPr>
                <a:t></a:t>
              </a:r>
              <a:r>
                <a:rPr lang="en-US" sz="1800" i="1" baseline="-25000" dirty="0">
                  <a:solidFill>
                    <a:srgbClr val="FF0000"/>
                  </a:solidFill>
                  <a:sym typeface="Symbol"/>
                </a:rPr>
                <a:t>o </a:t>
              </a:r>
              <a:r>
                <a:rPr lang="en-US" sz="1800" b="0" dirty="0">
                  <a:solidFill>
                    <a:srgbClr val="FF0000"/>
                  </a:solidFill>
                </a:rPr>
                <a:t>reflects genuine exp. spread!!!</a:t>
              </a:r>
              <a:endParaRPr lang="sk-SK" sz="1800" b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BlokTextu 3"/>
          <p:cNvSpPr txBox="1"/>
          <p:nvPr/>
        </p:nvSpPr>
        <p:spPr>
          <a:xfrm>
            <a:off x="683568" y="5517232"/>
            <a:ext cx="6324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en-US" dirty="0">
                <a:solidFill>
                  <a:srgbClr val="FF0000"/>
                </a:solidFill>
                <a:sym typeface="Symbol"/>
              </a:rPr>
              <a:t>need for much more accurate methods than </a:t>
            </a:r>
          </a:p>
          <a:p>
            <a:r>
              <a:rPr lang="en-US" dirty="0">
                <a:solidFill>
                  <a:srgbClr val="FF0000"/>
                </a:solidFill>
                <a:sym typeface="Symbol"/>
              </a:rPr>
              <a:t>     DFT, GW, GW-BSE !!!</a:t>
            </a:r>
            <a:endParaRPr lang="sk-SK" dirty="0">
              <a:solidFill>
                <a:srgbClr val="FF0000"/>
              </a:solidFill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6876256" y="5336632"/>
            <a:ext cx="914400" cy="612648"/>
            <a:chOff x="5580112" y="4365104"/>
            <a:chExt cx="914400" cy="612648"/>
          </a:xfrm>
        </p:grpSpPr>
        <p:sp>
          <p:nvSpPr>
            <p:cNvPr id="18" name="Obláčik 17"/>
            <p:cNvSpPr/>
            <p:nvPr/>
          </p:nvSpPr>
          <p:spPr>
            <a:xfrm>
              <a:off x="5580112" y="4365104"/>
              <a:ext cx="914400" cy="612648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9" name="BlokTextu 18"/>
            <p:cNvSpPr txBox="1"/>
            <p:nvPr/>
          </p:nvSpPr>
          <p:spPr>
            <a:xfrm>
              <a:off x="5632767" y="4453463"/>
              <a:ext cx="811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QMC</a:t>
              </a:r>
              <a:endParaRPr lang="sk-SK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BlokTextu 19"/>
          <p:cNvSpPr txBox="1"/>
          <p:nvPr/>
        </p:nvSpPr>
        <p:spPr>
          <a:xfrm>
            <a:off x="683568" y="5013176"/>
            <a:ext cx="511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/>
              </a:rPr>
              <a:t> </a:t>
            </a:r>
            <a:r>
              <a:rPr lang="en-US" dirty="0">
                <a:solidFill>
                  <a:srgbClr val="FF0000"/>
                </a:solidFill>
              </a:rPr>
              <a:t>typical also for other 2D materials 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463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QMC: calculations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 dirty="0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pic>
        <p:nvPicPr>
          <p:cNvPr id="23563" name="Picture 13" descr="CC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5934075"/>
            <a:ext cx="874712" cy="590550"/>
          </a:xfrm>
        </p:spPr>
      </p:pic>
      <p:sp>
        <p:nvSpPr>
          <p:cNvPr id="23564" name="Rectangle 1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6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7" name="Rectangle 22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8" name="Rectangle 2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9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0" name="Rectangle 2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1" name="Rectangle 30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2" name="Rectangle 4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3" name="Rectangle 4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4" name="Rectangle 4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pic>
        <p:nvPicPr>
          <p:cNvPr id="23581" name="Picture 10" descr="logo_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92825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96291"/>
            <a:ext cx="3555138" cy="259228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6232" y="1412776"/>
            <a:ext cx="799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complete QMC calculations (including finite-size scaling):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29722" y="1988840"/>
            <a:ext cx="887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periodic setup: 1</a:t>
            </a:r>
            <a:r>
              <a:rPr lang="en-US" dirty="0">
                <a:sym typeface="Symbol"/>
              </a:rPr>
              <a:t>1… 66  i.e. 20…720 explicitly corr. electrons</a:t>
            </a:r>
            <a:endParaRPr lang="sk-SK" dirty="0"/>
          </a:p>
        </p:txBody>
      </p:sp>
      <p:sp>
        <p:nvSpPr>
          <p:cNvPr id="9" name="Ovál 8"/>
          <p:cNvSpPr/>
          <p:nvPr/>
        </p:nvSpPr>
        <p:spPr>
          <a:xfrm>
            <a:off x="4950883" y="2841658"/>
            <a:ext cx="2160240" cy="15394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611560" y="2751311"/>
            <a:ext cx="402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B3LYP nodal hypersurfaces</a:t>
            </a:r>
            <a:endParaRPr lang="sk-SK" dirty="0"/>
          </a:p>
        </p:txBody>
      </p:sp>
      <p:sp>
        <p:nvSpPr>
          <p:cNvPr id="43" name="BlokTextu 42"/>
          <p:cNvSpPr txBox="1"/>
          <p:nvPr/>
        </p:nvSpPr>
        <p:spPr>
          <a:xfrm>
            <a:off x="611560" y="3183359"/>
            <a:ext cx="369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PBE nodal hypersurfaces</a:t>
            </a:r>
            <a:endParaRPr lang="sk-SK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37D355-D00E-4A53-9828-CCE800CCF69A}"/>
              </a:ext>
            </a:extLst>
          </p:cNvPr>
          <p:cNvSpPr txBox="1"/>
          <p:nvPr/>
        </p:nvSpPr>
        <p:spPr>
          <a:xfrm>
            <a:off x="1834599" y="6118805"/>
            <a:ext cx="6003410" cy="27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 Frank, R.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Derian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Tokár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Mitas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Fabian, and I. Štich, Phys. Rev. X 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011018 (2019).</a:t>
            </a:r>
            <a:endParaRPr lang="en-GB" sz="12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38811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463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QMC: calculations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 dirty="0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pic>
        <p:nvPicPr>
          <p:cNvPr id="23563" name="Picture 13" descr="CC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5934075"/>
            <a:ext cx="874712" cy="590550"/>
          </a:xfrm>
        </p:spPr>
      </p:pic>
      <p:sp>
        <p:nvSpPr>
          <p:cNvPr id="23564" name="Rectangle 1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6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7" name="Rectangle 22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8" name="Rectangle 2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9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0" name="Rectangle 2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1" name="Rectangle 30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2" name="Rectangle 4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3" name="Rectangle 4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4" name="Rectangle 4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pic>
        <p:nvPicPr>
          <p:cNvPr id="23581" name="Picture 10" descr="logo_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92825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96291"/>
            <a:ext cx="3555138" cy="259228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6232" y="1412776"/>
            <a:ext cx="799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complete QMC calculations (including finite-size scaling):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29722" y="1988840"/>
            <a:ext cx="887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periodic setup: 1</a:t>
            </a:r>
            <a:r>
              <a:rPr lang="en-US" dirty="0">
                <a:sym typeface="Symbol"/>
              </a:rPr>
              <a:t>1… 66  i.e. 20…720 explicitly corr. electrons</a:t>
            </a:r>
            <a:endParaRPr lang="sk-SK" dirty="0"/>
          </a:p>
        </p:txBody>
      </p:sp>
      <p:sp>
        <p:nvSpPr>
          <p:cNvPr id="9" name="Ovál 8"/>
          <p:cNvSpPr/>
          <p:nvPr/>
        </p:nvSpPr>
        <p:spPr>
          <a:xfrm>
            <a:off x="4950883" y="2841658"/>
            <a:ext cx="2160240" cy="15394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611560" y="2751311"/>
            <a:ext cx="402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B3LYP nodal hypersurfaces</a:t>
            </a:r>
            <a:endParaRPr lang="sk-SK" dirty="0"/>
          </a:p>
        </p:txBody>
      </p:sp>
      <p:sp>
        <p:nvSpPr>
          <p:cNvPr id="43" name="BlokTextu 42"/>
          <p:cNvSpPr txBox="1"/>
          <p:nvPr/>
        </p:nvSpPr>
        <p:spPr>
          <a:xfrm>
            <a:off x="611560" y="3183359"/>
            <a:ext cx="369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PBE nodal hypersurfaces</a:t>
            </a:r>
            <a:endParaRPr lang="sk-SK" dirty="0"/>
          </a:p>
        </p:txBody>
      </p:sp>
      <p:sp>
        <p:nvSpPr>
          <p:cNvPr id="30" name="BlokTextu 29"/>
          <p:cNvSpPr txBox="1"/>
          <p:nvPr/>
        </p:nvSpPr>
        <p:spPr>
          <a:xfrm>
            <a:off x="251520" y="4551511"/>
            <a:ext cx="4184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cluster setup: 4</a:t>
            </a:r>
            <a:r>
              <a:rPr lang="en-US" dirty="0">
                <a:sym typeface="Symbol"/>
              </a:rPr>
              <a:t>4</a:t>
            </a:r>
            <a:r>
              <a:rPr lang="sk-SK" dirty="0">
                <a:sym typeface="Symbol"/>
              </a:rPr>
              <a:t>, </a:t>
            </a:r>
            <a:r>
              <a:rPr lang="en-US" dirty="0">
                <a:sym typeface="Symbol"/>
              </a:rPr>
              <a:t>55</a:t>
            </a:r>
            <a:r>
              <a:rPr lang="sk-SK" dirty="0">
                <a:sym typeface="Symbol"/>
              </a:rPr>
              <a:t>, 6</a:t>
            </a:r>
            <a:r>
              <a:rPr lang="en-US" dirty="0">
                <a:sym typeface="Symbol"/>
              </a:rPr>
              <a:t></a:t>
            </a:r>
            <a:r>
              <a:rPr lang="sk-SK" dirty="0">
                <a:sym typeface="Symbol"/>
              </a:rPr>
              <a:t>6</a:t>
            </a:r>
            <a:r>
              <a:rPr lang="en-US" dirty="0">
                <a:sym typeface="Symbol"/>
              </a:rPr>
              <a:t> </a:t>
            </a:r>
            <a:endParaRPr lang="sk-SK" dirty="0"/>
          </a:p>
        </p:txBody>
      </p:sp>
      <p:sp>
        <p:nvSpPr>
          <p:cNvPr id="31" name="Ovál 30"/>
          <p:cNvSpPr/>
          <p:nvPr/>
        </p:nvSpPr>
        <p:spPr>
          <a:xfrm>
            <a:off x="4963939" y="4407429"/>
            <a:ext cx="2160240" cy="15394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vál 31"/>
          <p:cNvSpPr/>
          <p:nvPr/>
        </p:nvSpPr>
        <p:spPr>
          <a:xfrm>
            <a:off x="7124178" y="4327211"/>
            <a:ext cx="1733979" cy="15394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BlokTextu 32"/>
          <p:cNvSpPr txBox="1"/>
          <p:nvPr/>
        </p:nvSpPr>
        <p:spPr>
          <a:xfrm>
            <a:off x="611560" y="5055567"/>
            <a:ext cx="402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B3LYP nodal hypersurfaces</a:t>
            </a:r>
            <a:endParaRPr lang="sk-SK" dirty="0"/>
          </a:p>
        </p:txBody>
      </p:sp>
      <p:grpSp>
        <p:nvGrpSpPr>
          <p:cNvPr id="7" name="Skupina 6"/>
          <p:cNvGrpSpPr/>
          <p:nvPr/>
        </p:nvGrpSpPr>
        <p:grpSpPr>
          <a:xfrm>
            <a:off x="726100" y="4201343"/>
            <a:ext cx="1616083" cy="506569"/>
            <a:chOff x="726100" y="4201343"/>
            <a:chExt cx="1616083" cy="506569"/>
          </a:xfrm>
        </p:grpSpPr>
        <p:sp>
          <p:nvSpPr>
            <p:cNvPr id="2" name="BlokTextu 1"/>
            <p:cNvSpPr txBox="1"/>
            <p:nvPr/>
          </p:nvSpPr>
          <p:spPr>
            <a:xfrm>
              <a:off x="726100" y="4201343"/>
              <a:ext cx="16160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strict upper bound</a:t>
              </a:r>
              <a:endParaRPr lang="sk-SK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Rovná spojovacia šípka 5"/>
            <p:cNvCxnSpPr/>
            <p:nvPr/>
          </p:nvCxnSpPr>
          <p:spPr>
            <a:xfrm flipH="1">
              <a:off x="1491609" y="4434689"/>
              <a:ext cx="1" cy="27322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FDD464D-590A-4171-BBD6-8DAC5A9C9AA6}"/>
              </a:ext>
            </a:extLst>
          </p:cNvPr>
          <p:cNvSpPr txBox="1"/>
          <p:nvPr/>
        </p:nvSpPr>
        <p:spPr>
          <a:xfrm>
            <a:off x="1834599" y="6118805"/>
            <a:ext cx="6003410" cy="27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 Frank, R.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Derian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Tokár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Mitas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Fabian, and I. Štich, Phys. Rev. X 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011018 (2019).</a:t>
            </a:r>
            <a:endParaRPr lang="en-GB" sz="12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463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QMC electronic band gap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pic>
        <p:nvPicPr>
          <p:cNvPr id="23563" name="Picture 13" descr="CC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5934075"/>
            <a:ext cx="874712" cy="590550"/>
          </a:xfrm>
        </p:spPr>
      </p:pic>
      <p:sp>
        <p:nvSpPr>
          <p:cNvPr id="23564" name="Rectangle 1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6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7" name="Rectangle 22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8" name="Rectangle 2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9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0" name="Rectangle 2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1" name="Rectangle 30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2" name="Rectangle 4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3" name="Rectangle 4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4" name="Rectangle 4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pic>
        <p:nvPicPr>
          <p:cNvPr id="23581" name="Picture 10" descr="logo_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92825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lokTextu 16"/>
          <p:cNvSpPr txBox="1"/>
          <p:nvPr/>
        </p:nvSpPr>
        <p:spPr>
          <a:xfrm>
            <a:off x="5941213" y="1988840"/>
            <a:ext cx="317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extrapolation to </a:t>
            </a:r>
            <a:r>
              <a:rPr lang="en-US" sz="1800" i="1" dirty="0"/>
              <a:t>N</a:t>
            </a:r>
            <a:r>
              <a:rPr lang="en-US" sz="1800" dirty="0"/>
              <a:t> </a:t>
            </a:r>
            <a:r>
              <a:rPr lang="en-US" sz="1800" dirty="0">
                <a:sym typeface="Symbol"/>
              </a:rPr>
              <a:t>  :</a:t>
            </a:r>
            <a:endParaRPr lang="sk-SK" sz="1800" dirty="0"/>
          </a:p>
        </p:txBody>
      </p:sp>
      <p:sp>
        <p:nvSpPr>
          <p:cNvPr id="18" name="BlokTextu 17"/>
          <p:cNvSpPr txBox="1"/>
          <p:nvPr/>
        </p:nvSpPr>
        <p:spPr>
          <a:xfrm>
            <a:off x="5940152" y="1484784"/>
            <a:ext cx="306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thermodynamic limit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5931942" y="2382120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linear in </a:t>
            </a:r>
            <a:r>
              <a:rPr lang="en-US" sz="1800" i="1" dirty="0"/>
              <a:t>1/N</a:t>
            </a:r>
            <a:endParaRPr lang="sk-SK" sz="1800" i="1" dirty="0"/>
          </a:p>
        </p:txBody>
      </p:sp>
      <p:sp>
        <p:nvSpPr>
          <p:cNvPr id="46" name="BlokTextu 45"/>
          <p:cNvSpPr txBox="1"/>
          <p:nvPr/>
        </p:nvSpPr>
        <p:spPr>
          <a:xfrm>
            <a:off x="7412755" y="2380779"/>
            <a:ext cx="162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</a:t>
            </a:r>
            <a:r>
              <a:rPr lang="en-US" sz="1800" i="1" dirty="0"/>
              <a:t>N = 4 </a:t>
            </a:r>
            <a:r>
              <a:rPr lang="en-US" sz="1800" i="1" dirty="0">
                <a:sym typeface="Symbol"/>
              </a:rPr>
              <a:t> L  L)</a:t>
            </a:r>
            <a:endParaRPr lang="sk-SK" sz="1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8AE9E-E1CC-4A20-8DD3-E0F483EBA1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628" y="1262667"/>
            <a:ext cx="5591508" cy="378863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8E2681D-37BD-406C-A67D-4E8BE6CE9672}"/>
              </a:ext>
            </a:extLst>
          </p:cNvPr>
          <p:cNvSpPr txBox="1"/>
          <p:nvPr/>
        </p:nvSpPr>
        <p:spPr>
          <a:xfrm>
            <a:off x="1834599" y="6118805"/>
            <a:ext cx="6003410" cy="27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 Frank, R.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Derian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Tokár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Mitas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Fabian, and I. Štich, Phys. Rev. X 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011018 (2019).</a:t>
            </a:r>
            <a:endParaRPr lang="en-GB" sz="12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11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QMC electronic band gap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1" descr="CCM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8" y="6151563"/>
            <a:ext cx="874712" cy="590550"/>
          </a:xfrm>
        </p:spPr>
      </p:pic>
      <p:pic>
        <p:nvPicPr>
          <p:cNvPr id="10" name="Picture 10" descr="logo_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92825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564904"/>
            <a:ext cx="891824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886536" y="220486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DFT</a:t>
            </a:r>
            <a:endParaRPr lang="sk-SK" sz="2000" b="0" dirty="0"/>
          </a:p>
        </p:txBody>
      </p:sp>
      <p:sp>
        <p:nvSpPr>
          <p:cNvPr id="5" name="BlokTextu 4"/>
          <p:cNvSpPr txBox="1"/>
          <p:nvPr/>
        </p:nvSpPr>
        <p:spPr>
          <a:xfrm>
            <a:off x="812105" y="470724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0" dirty="0">
                <a:sym typeface="Symbol"/>
              </a:rPr>
              <a:t></a:t>
            </a:r>
            <a:r>
              <a:rPr lang="en-US" sz="2000" b="0" dirty="0">
                <a:sym typeface="Symbol"/>
              </a:rPr>
              <a:t>1eV</a:t>
            </a:r>
            <a:endParaRPr lang="sk-SK" sz="2000" b="0" dirty="0"/>
          </a:p>
        </p:txBody>
      </p:sp>
      <p:sp>
        <p:nvSpPr>
          <p:cNvPr id="11" name="BlokTextu 10"/>
          <p:cNvSpPr txBox="1"/>
          <p:nvPr/>
        </p:nvSpPr>
        <p:spPr>
          <a:xfrm>
            <a:off x="3131840" y="220486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GW</a:t>
            </a:r>
            <a:endParaRPr lang="sk-SK" sz="2000" b="0" dirty="0"/>
          </a:p>
        </p:txBody>
      </p:sp>
      <p:sp>
        <p:nvSpPr>
          <p:cNvPr id="12" name="BlokTextu 11"/>
          <p:cNvSpPr txBox="1"/>
          <p:nvPr/>
        </p:nvSpPr>
        <p:spPr>
          <a:xfrm>
            <a:off x="3055656" y="4666231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0" dirty="0">
                <a:sym typeface="Symbol"/>
              </a:rPr>
              <a:t></a:t>
            </a:r>
            <a:r>
              <a:rPr lang="en-US" sz="2000" b="0" dirty="0">
                <a:sym typeface="Symbol"/>
              </a:rPr>
              <a:t>1eV</a:t>
            </a:r>
            <a:endParaRPr lang="sk-SK" sz="2000" b="0" dirty="0"/>
          </a:p>
        </p:txBody>
      </p:sp>
      <p:sp>
        <p:nvSpPr>
          <p:cNvPr id="13" name="BlokTextu 12"/>
          <p:cNvSpPr txBox="1"/>
          <p:nvPr/>
        </p:nvSpPr>
        <p:spPr>
          <a:xfrm>
            <a:off x="7391194" y="2204864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exp.</a:t>
            </a:r>
            <a:endParaRPr lang="sk-SK" sz="2000" b="0" dirty="0"/>
          </a:p>
        </p:txBody>
      </p:sp>
      <p:sp>
        <p:nvSpPr>
          <p:cNvPr id="14" name="BlokTextu 13"/>
          <p:cNvSpPr txBox="1"/>
          <p:nvPr/>
        </p:nvSpPr>
        <p:spPr>
          <a:xfrm>
            <a:off x="7401578" y="4663769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0" dirty="0">
                <a:sym typeface="Symbol"/>
              </a:rPr>
              <a:t></a:t>
            </a:r>
            <a:r>
              <a:rPr lang="en-US" sz="2000" b="0" dirty="0">
                <a:sym typeface="Symbol"/>
              </a:rPr>
              <a:t>1eV</a:t>
            </a:r>
            <a:endParaRPr lang="sk-SK" sz="2000" b="0" dirty="0"/>
          </a:p>
        </p:txBody>
      </p:sp>
      <p:sp>
        <p:nvSpPr>
          <p:cNvPr id="15" name="BlokTextu 14"/>
          <p:cNvSpPr txBox="1"/>
          <p:nvPr/>
        </p:nvSpPr>
        <p:spPr>
          <a:xfrm>
            <a:off x="323657" y="5229200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en-US" dirty="0">
                <a:solidFill>
                  <a:srgbClr val="FF0000"/>
                </a:solidFill>
                <a:sym typeface="Symbol"/>
              </a:rPr>
              <a:t>DMC: 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</a:t>
            </a:r>
            <a:r>
              <a:rPr lang="en-US" i="1" baseline="-25000" dirty="0">
                <a:solidFill>
                  <a:srgbClr val="FF0000"/>
                </a:solidFill>
                <a:sym typeface="Symbol"/>
              </a:rPr>
              <a:t>f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  2.4 eV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097322" y="2924944"/>
            <a:ext cx="893572" cy="1656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7" name="Skupina 6"/>
          <p:cNvGrpSpPr/>
          <p:nvPr/>
        </p:nvGrpSpPr>
        <p:grpSpPr>
          <a:xfrm>
            <a:off x="6036316" y="3645024"/>
            <a:ext cx="1494789" cy="407063"/>
            <a:chOff x="1054162" y="4824205"/>
            <a:chExt cx="1494789" cy="407063"/>
          </a:xfrm>
          <a:solidFill>
            <a:schemeClr val="bg1"/>
          </a:solidFill>
        </p:grpSpPr>
        <p:sp>
          <p:nvSpPr>
            <p:cNvPr id="18" name="BlokTextu 17"/>
            <p:cNvSpPr txBox="1"/>
            <p:nvPr/>
          </p:nvSpPr>
          <p:spPr>
            <a:xfrm>
              <a:off x="1269434" y="4954269"/>
              <a:ext cx="1279517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PBE/DMC, PBC</a:t>
              </a:r>
              <a:endParaRPr lang="sk-SK" sz="1200" dirty="0"/>
            </a:p>
          </p:txBody>
        </p:sp>
        <p:cxnSp>
          <p:nvCxnSpPr>
            <p:cNvPr id="17" name="Rovná spojnica 16"/>
            <p:cNvCxnSpPr/>
            <p:nvPr/>
          </p:nvCxnSpPr>
          <p:spPr>
            <a:xfrm>
              <a:off x="1054162" y="4824205"/>
              <a:ext cx="180020" cy="0"/>
            </a:xfrm>
            <a:prstGeom prst="line">
              <a:avLst/>
            </a:prstGeom>
            <a:grpFill/>
            <a:ln w="38100">
              <a:solidFill>
                <a:srgbClr val="A822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Skupina 27"/>
          <p:cNvGrpSpPr/>
          <p:nvPr/>
        </p:nvGrpSpPr>
        <p:grpSpPr>
          <a:xfrm>
            <a:off x="6033426" y="4030211"/>
            <a:ext cx="1707721" cy="276999"/>
            <a:chOff x="1053819" y="5068147"/>
            <a:chExt cx="1707721" cy="276999"/>
          </a:xfrm>
          <a:solidFill>
            <a:schemeClr val="bg1"/>
          </a:solidFill>
        </p:grpSpPr>
        <p:cxnSp>
          <p:nvCxnSpPr>
            <p:cNvPr id="30" name="Rovná spojnica 29"/>
            <p:cNvCxnSpPr/>
            <p:nvPr/>
          </p:nvCxnSpPr>
          <p:spPr>
            <a:xfrm>
              <a:off x="1053819" y="5184419"/>
              <a:ext cx="180020" cy="0"/>
            </a:xfrm>
            <a:prstGeom prst="line">
              <a:avLst/>
            </a:prstGeom>
            <a:grpFill/>
            <a:ln w="38100">
              <a:solidFill>
                <a:srgbClr val="FCB7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BlokTextu 30"/>
            <p:cNvSpPr txBox="1"/>
            <p:nvPr/>
          </p:nvSpPr>
          <p:spPr>
            <a:xfrm>
              <a:off x="1270106" y="5068147"/>
              <a:ext cx="1491434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B3LYP/DMC, </a:t>
              </a:r>
              <a:r>
                <a:rPr lang="en-US" sz="1200" dirty="0" err="1"/>
                <a:t>clust</a:t>
              </a:r>
              <a:r>
                <a:rPr lang="en-US" sz="1200" dirty="0"/>
                <a:t>.</a:t>
              </a:r>
              <a:endParaRPr lang="sk-SK" sz="1200" dirty="0"/>
            </a:p>
          </p:txBody>
        </p:sp>
      </p:grpSp>
      <p:sp>
        <p:nvSpPr>
          <p:cNvPr id="33" name="BlokTextu 32"/>
          <p:cNvSpPr txBox="1"/>
          <p:nvPr/>
        </p:nvSpPr>
        <p:spPr>
          <a:xfrm>
            <a:off x="5177056" y="220486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DMC</a:t>
            </a:r>
            <a:endParaRPr lang="sk-SK" sz="2000" b="0" dirty="0"/>
          </a:p>
        </p:txBody>
      </p:sp>
      <p:sp>
        <p:nvSpPr>
          <p:cNvPr id="34" name="BlokTextu 33"/>
          <p:cNvSpPr txBox="1"/>
          <p:nvPr/>
        </p:nvSpPr>
        <p:spPr>
          <a:xfrm>
            <a:off x="5076056" y="4653136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0" dirty="0">
                <a:sym typeface="Symbol"/>
              </a:rPr>
              <a:t></a:t>
            </a:r>
            <a:r>
              <a:rPr lang="en-US" sz="2000" b="0" dirty="0">
                <a:sym typeface="Symbol"/>
              </a:rPr>
              <a:t>0.2 eV</a:t>
            </a:r>
            <a:endParaRPr lang="sk-SK" sz="2000" b="0" dirty="0"/>
          </a:p>
        </p:txBody>
      </p:sp>
      <p:sp>
        <p:nvSpPr>
          <p:cNvPr id="35" name="BlokTextu 34"/>
          <p:cNvSpPr txBox="1"/>
          <p:nvPr/>
        </p:nvSpPr>
        <p:spPr>
          <a:xfrm>
            <a:off x="1579563" y="591966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sym typeface="Symbol"/>
              </a:rPr>
              <a:t></a:t>
            </a:r>
            <a:r>
              <a:rPr lang="en-US" i="1" baseline="-25000" dirty="0">
                <a:solidFill>
                  <a:srgbClr val="FF0000"/>
                </a:solidFill>
                <a:sym typeface="Symbol"/>
              </a:rPr>
              <a:t>e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  0.6 eV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1576130" y="5574726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sym typeface="Symbol"/>
              </a:rPr>
              <a:t></a:t>
            </a:r>
            <a:r>
              <a:rPr lang="en-US" i="1" baseline="-25000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  1.8 eV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grpSp>
        <p:nvGrpSpPr>
          <p:cNvPr id="27" name="Skupina 26"/>
          <p:cNvGrpSpPr/>
          <p:nvPr/>
        </p:nvGrpSpPr>
        <p:grpSpPr>
          <a:xfrm>
            <a:off x="6028346" y="3501008"/>
            <a:ext cx="1659363" cy="590794"/>
            <a:chOff x="2606518" y="5856006"/>
            <a:chExt cx="1659363" cy="590794"/>
          </a:xfrm>
          <a:solidFill>
            <a:schemeClr val="bg1"/>
          </a:solidFill>
        </p:grpSpPr>
        <p:sp>
          <p:nvSpPr>
            <p:cNvPr id="24" name="Obdĺžnik 23"/>
            <p:cNvSpPr/>
            <p:nvPr/>
          </p:nvSpPr>
          <p:spPr>
            <a:xfrm>
              <a:off x="2606518" y="6053187"/>
              <a:ext cx="309298" cy="393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23" name="Skupina 22"/>
            <p:cNvGrpSpPr/>
            <p:nvPr/>
          </p:nvGrpSpPr>
          <p:grpSpPr>
            <a:xfrm>
              <a:off x="2608788" y="5856006"/>
              <a:ext cx="1657093" cy="389068"/>
              <a:chOff x="982602" y="4599745"/>
              <a:chExt cx="1657093" cy="389068"/>
            </a:xfrm>
            <a:grpFill/>
          </p:grpSpPr>
          <p:sp>
            <p:nvSpPr>
              <p:cNvPr id="26" name="BlokTextu 25"/>
              <p:cNvSpPr txBox="1"/>
              <p:nvPr/>
            </p:nvSpPr>
            <p:spPr>
              <a:xfrm>
                <a:off x="1186733" y="4599745"/>
                <a:ext cx="1452962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B3LYP/DMC, PBC</a:t>
                </a:r>
                <a:endParaRPr lang="sk-SK" sz="1200" dirty="0"/>
              </a:p>
            </p:txBody>
          </p:sp>
          <p:cxnSp>
            <p:nvCxnSpPr>
              <p:cNvPr id="25" name="Rovná spojnica 24"/>
              <p:cNvCxnSpPr/>
              <p:nvPr/>
            </p:nvCxnSpPr>
            <p:spPr>
              <a:xfrm>
                <a:off x="982602" y="4988813"/>
                <a:ext cx="180020" cy="0"/>
              </a:xfrm>
              <a:prstGeom prst="line">
                <a:avLst/>
              </a:prstGeom>
              <a:grpFill/>
              <a:ln w="38100">
                <a:solidFill>
                  <a:srgbClr val="5CAA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BlokTextu 31"/>
          <p:cNvSpPr txBox="1"/>
          <p:nvPr/>
        </p:nvSpPr>
        <p:spPr>
          <a:xfrm>
            <a:off x="3303986" y="5229200"/>
            <a:ext cx="3647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en-US" dirty="0">
                <a:sym typeface="Symbol"/>
              </a:rPr>
              <a:t>GW: underestimates </a:t>
            </a:r>
            <a:r>
              <a:rPr lang="en-US" i="1" dirty="0">
                <a:sym typeface="Symbol"/>
              </a:rPr>
              <a:t></a:t>
            </a:r>
            <a:r>
              <a:rPr lang="en-US" i="1" baseline="-25000" dirty="0">
                <a:sym typeface="Symbol"/>
              </a:rPr>
              <a:t>f</a:t>
            </a:r>
            <a:r>
              <a:rPr lang="en-US" dirty="0">
                <a:sym typeface="Symbol"/>
              </a:rPr>
              <a:t> </a:t>
            </a:r>
            <a:endParaRPr lang="en-US" i="1" baseline="-25000" dirty="0"/>
          </a:p>
        </p:txBody>
      </p:sp>
      <p:sp>
        <p:nvSpPr>
          <p:cNvPr id="3" name="Obdĺžnik 2"/>
          <p:cNvSpPr/>
          <p:nvPr/>
        </p:nvSpPr>
        <p:spPr>
          <a:xfrm>
            <a:off x="8586788" y="2916993"/>
            <a:ext cx="438964" cy="1656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Voľná forma 44"/>
          <p:cNvSpPr/>
          <p:nvPr/>
        </p:nvSpPr>
        <p:spPr>
          <a:xfrm>
            <a:off x="1647825" y="4200525"/>
            <a:ext cx="7586663" cy="1274763"/>
          </a:xfrm>
          <a:custGeom>
            <a:avLst/>
            <a:gdLst>
              <a:gd name="connsiteX0" fmla="*/ 0 w 7586663"/>
              <a:gd name="connsiteY0" fmla="*/ 1190625 h 1274763"/>
              <a:gd name="connsiteX1" fmla="*/ 523875 w 7586663"/>
              <a:gd name="connsiteY1" fmla="*/ 1133475 h 1274763"/>
              <a:gd name="connsiteX2" fmla="*/ 6467475 w 7586663"/>
              <a:gd name="connsiteY2" fmla="*/ 1085850 h 1274763"/>
              <a:gd name="connsiteX3" fmla="*/ 7239000 w 7586663"/>
              <a:gd name="connsiteY3" fmla="*/ 0 h 127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6663" h="1274763">
                <a:moveTo>
                  <a:pt x="0" y="1190625"/>
                </a:moveTo>
                <a:lnTo>
                  <a:pt x="523875" y="1133475"/>
                </a:lnTo>
                <a:cubicBezTo>
                  <a:pt x="1601787" y="1116013"/>
                  <a:pt x="5348288" y="1274763"/>
                  <a:pt x="6467475" y="1085850"/>
                </a:cubicBezTo>
                <a:cubicBezTo>
                  <a:pt x="7586663" y="896938"/>
                  <a:pt x="7412831" y="448469"/>
                  <a:pt x="7239000" y="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6" name="Obdĺžnik 45"/>
          <p:cNvSpPr/>
          <p:nvPr/>
        </p:nvSpPr>
        <p:spPr>
          <a:xfrm>
            <a:off x="7417294" y="5199583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ym typeface="Symbol"/>
              </a:rPr>
              <a:t></a:t>
            </a:r>
            <a:r>
              <a:rPr lang="en-US" i="1" baseline="-25000" dirty="0">
                <a:sym typeface="Symbol"/>
              </a:rPr>
              <a:t>f</a:t>
            </a:r>
            <a:r>
              <a:rPr lang="en-US" dirty="0">
                <a:sym typeface="Symbol"/>
              </a:rPr>
              <a:t>   2.4 </a:t>
            </a:r>
            <a:r>
              <a:rPr lang="en-US" dirty="0" err="1">
                <a:sym typeface="Symbol"/>
              </a:rPr>
              <a:t>eV</a:t>
            </a:r>
            <a:endParaRPr lang="sk-SK" dirty="0"/>
          </a:p>
        </p:txBody>
      </p:sp>
      <p:sp>
        <p:nvSpPr>
          <p:cNvPr id="47" name="BlokTextu 46"/>
          <p:cNvSpPr txBox="1"/>
          <p:nvPr/>
        </p:nvSpPr>
        <p:spPr>
          <a:xfrm>
            <a:off x="7414220" y="5661248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/>
              </a:rPr>
              <a:t></a:t>
            </a:r>
            <a:r>
              <a:rPr lang="en-US" i="1" baseline="-25000" dirty="0">
                <a:sym typeface="Symbol"/>
              </a:rPr>
              <a:t>e</a:t>
            </a:r>
            <a:r>
              <a:rPr lang="en-US" dirty="0">
                <a:sym typeface="Symbol"/>
              </a:rPr>
              <a:t>   0.65 eV</a:t>
            </a:r>
            <a:endParaRPr lang="en-US" i="1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E9B3B2-6FAE-48E1-BD68-88A90BD9C103}"/>
              </a:ext>
            </a:extLst>
          </p:cNvPr>
          <p:cNvSpPr txBox="1"/>
          <p:nvPr/>
        </p:nvSpPr>
        <p:spPr>
          <a:xfrm>
            <a:off x="1808950" y="6392746"/>
            <a:ext cx="6003410" cy="27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 Frank, R.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Derian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Tokár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Mitas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Fabian, and I. Štich, Phys. Rev. X 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011018 (2019).</a:t>
            </a:r>
            <a:endParaRPr lang="en-GB" sz="12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C48343-23AC-4412-AD4E-C855FE05DB14}"/>
              </a:ext>
            </a:extLst>
          </p:cNvPr>
          <p:cNvSpPr txBox="1"/>
          <p:nvPr/>
        </p:nvSpPr>
        <p:spPr>
          <a:xfrm>
            <a:off x="1822388" y="6597352"/>
            <a:ext cx="4662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L. Li, J. Kim, C. Jin, </a:t>
            </a:r>
            <a:r>
              <a:rPr lang="de-DE" sz="1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al.</a:t>
            </a:r>
            <a:r>
              <a:rPr lang="de-DE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Nanotechnol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12, 21 (2016).</a:t>
            </a:r>
            <a:endParaRPr lang="en-GB" sz="1200" b="0" dirty="0"/>
          </a:p>
        </p:txBody>
      </p:sp>
      <p:sp>
        <p:nvSpPr>
          <p:cNvPr id="39" name="Obdĺžnik 5">
            <a:extLst>
              <a:ext uri="{FF2B5EF4-FFF2-40B4-BE49-F238E27FC236}">
                <a16:creationId xmlns:a16="http://schemas.microsoft.com/office/drawing/2014/main" id="{DCC9F143-4475-433E-AF7F-18A387112F02}"/>
              </a:ext>
            </a:extLst>
          </p:cNvPr>
          <p:cNvSpPr/>
          <p:nvPr/>
        </p:nvSpPr>
        <p:spPr>
          <a:xfrm>
            <a:off x="5092661" y="4034681"/>
            <a:ext cx="904498" cy="272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63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5" grpId="0"/>
      <p:bldP spid="36" grpId="0"/>
      <p:bldP spid="32" grpId="0"/>
      <p:bldP spid="3" grpId="0" animBg="1"/>
      <p:bldP spid="45" grpId="0" animBg="1"/>
      <p:bldP spid="46" grpId="0"/>
      <p:bldP spid="47" grpId="0"/>
      <p:bldP spid="38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QMC electronic band gap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1" descr="CCM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8" y="6151563"/>
            <a:ext cx="874712" cy="590550"/>
          </a:xfrm>
        </p:spPr>
      </p:pic>
      <p:pic>
        <p:nvPicPr>
          <p:cNvPr id="10" name="Picture 10" descr="logo_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92825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564904"/>
            <a:ext cx="891824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886536" y="220486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DFT</a:t>
            </a:r>
            <a:endParaRPr lang="sk-SK" sz="2000" b="0" dirty="0"/>
          </a:p>
        </p:txBody>
      </p:sp>
      <p:sp>
        <p:nvSpPr>
          <p:cNvPr id="5" name="BlokTextu 4"/>
          <p:cNvSpPr txBox="1"/>
          <p:nvPr/>
        </p:nvSpPr>
        <p:spPr>
          <a:xfrm>
            <a:off x="812105" y="470724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0" dirty="0">
                <a:sym typeface="Symbol"/>
              </a:rPr>
              <a:t></a:t>
            </a:r>
            <a:r>
              <a:rPr lang="en-US" sz="2000" b="0" dirty="0">
                <a:sym typeface="Symbol"/>
              </a:rPr>
              <a:t>1eV</a:t>
            </a:r>
            <a:endParaRPr lang="sk-SK" sz="2000" b="0" dirty="0"/>
          </a:p>
        </p:txBody>
      </p:sp>
      <p:sp>
        <p:nvSpPr>
          <p:cNvPr id="11" name="BlokTextu 10"/>
          <p:cNvSpPr txBox="1"/>
          <p:nvPr/>
        </p:nvSpPr>
        <p:spPr>
          <a:xfrm>
            <a:off x="3131840" y="220486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GW</a:t>
            </a:r>
            <a:endParaRPr lang="sk-SK" sz="2000" b="0" dirty="0"/>
          </a:p>
        </p:txBody>
      </p:sp>
      <p:sp>
        <p:nvSpPr>
          <p:cNvPr id="12" name="BlokTextu 11"/>
          <p:cNvSpPr txBox="1"/>
          <p:nvPr/>
        </p:nvSpPr>
        <p:spPr>
          <a:xfrm>
            <a:off x="3055656" y="4666231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0" dirty="0">
                <a:sym typeface="Symbol"/>
              </a:rPr>
              <a:t></a:t>
            </a:r>
            <a:r>
              <a:rPr lang="en-US" sz="2000" b="0" dirty="0">
                <a:sym typeface="Symbol"/>
              </a:rPr>
              <a:t>1eV</a:t>
            </a:r>
            <a:endParaRPr lang="sk-SK" sz="2000" b="0" dirty="0"/>
          </a:p>
        </p:txBody>
      </p:sp>
      <p:sp>
        <p:nvSpPr>
          <p:cNvPr id="13" name="BlokTextu 12"/>
          <p:cNvSpPr txBox="1"/>
          <p:nvPr/>
        </p:nvSpPr>
        <p:spPr>
          <a:xfrm>
            <a:off x="7391194" y="2204864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exp.</a:t>
            </a:r>
            <a:endParaRPr lang="sk-SK" sz="2000" b="0" dirty="0"/>
          </a:p>
        </p:txBody>
      </p:sp>
      <p:sp>
        <p:nvSpPr>
          <p:cNvPr id="14" name="BlokTextu 13"/>
          <p:cNvSpPr txBox="1"/>
          <p:nvPr/>
        </p:nvSpPr>
        <p:spPr>
          <a:xfrm>
            <a:off x="7401578" y="4663769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0" dirty="0">
                <a:sym typeface="Symbol"/>
              </a:rPr>
              <a:t></a:t>
            </a:r>
            <a:r>
              <a:rPr lang="en-US" sz="2000" b="0" dirty="0">
                <a:sym typeface="Symbol"/>
              </a:rPr>
              <a:t>1eV</a:t>
            </a:r>
            <a:endParaRPr lang="sk-SK" sz="2000" b="0" dirty="0"/>
          </a:p>
        </p:txBody>
      </p:sp>
      <p:sp>
        <p:nvSpPr>
          <p:cNvPr id="15" name="BlokTextu 14"/>
          <p:cNvSpPr txBox="1"/>
          <p:nvPr/>
        </p:nvSpPr>
        <p:spPr>
          <a:xfrm>
            <a:off x="323657" y="5229200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en-US" dirty="0">
                <a:solidFill>
                  <a:srgbClr val="FF0000"/>
                </a:solidFill>
                <a:sym typeface="Symbol"/>
              </a:rPr>
              <a:t>DMC: 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</a:t>
            </a:r>
            <a:r>
              <a:rPr lang="en-US" i="1" baseline="-25000" dirty="0">
                <a:solidFill>
                  <a:srgbClr val="FF0000"/>
                </a:solidFill>
                <a:sym typeface="Symbol"/>
              </a:rPr>
              <a:t>f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  2.4 eV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097322" y="2924944"/>
            <a:ext cx="893572" cy="1656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BlokTextu 32"/>
          <p:cNvSpPr txBox="1"/>
          <p:nvPr/>
        </p:nvSpPr>
        <p:spPr>
          <a:xfrm>
            <a:off x="5177056" y="220486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DMC</a:t>
            </a:r>
            <a:endParaRPr lang="sk-SK" sz="2000" b="0" dirty="0"/>
          </a:p>
        </p:txBody>
      </p:sp>
      <p:sp>
        <p:nvSpPr>
          <p:cNvPr id="34" name="BlokTextu 33"/>
          <p:cNvSpPr txBox="1"/>
          <p:nvPr/>
        </p:nvSpPr>
        <p:spPr>
          <a:xfrm>
            <a:off x="5076056" y="4653136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0" dirty="0">
                <a:sym typeface="Symbol"/>
              </a:rPr>
              <a:t></a:t>
            </a:r>
            <a:r>
              <a:rPr lang="en-US" sz="2000" b="0" dirty="0">
                <a:sym typeface="Symbol"/>
              </a:rPr>
              <a:t>0.2 eV</a:t>
            </a:r>
            <a:endParaRPr lang="sk-SK" sz="2000" b="0" dirty="0"/>
          </a:p>
        </p:txBody>
      </p:sp>
      <p:sp>
        <p:nvSpPr>
          <p:cNvPr id="35" name="BlokTextu 34"/>
          <p:cNvSpPr txBox="1"/>
          <p:nvPr/>
        </p:nvSpPr>
        <p:spPr>
          <a:xfrm>
            <a:off x="1579563" y="591966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sym typeface="Symbol"/>
              </a:rPr>
              <a:t></a:t>
            </a:r>
            <a:r>
              <a:rPr lang="en-US" i="1" baseline="-25000" dirty="0">
                <a:solidFill>
                  <a:srgbClr val="FF0000"/>
                </a:solidFill>
                <a:sym typeface="Symbol"/>
              </a:rPr>
              <a:t>e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  0.6 eV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1576130" y="5574726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sym typeface="Symbol"/>
              </a:rPr>
              <a:t></a:t>
            </a:r>
            <a:r>
              <a:rPr lang="en-US" i="1" baseline="-25000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  1.8 eV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46" name="Obdĺžnik 45"/>
          <p:cNvSpPr/>
          <p:nvPr/>
        </p:nvSpPr>
        <p:spPr>
          <a:xfrm>
            <a:off x="6077717" y="5199583"/>
            <a:ext cx="214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ym typeface="Symbol"/>
              </a:rPr>
              <a:t></a:t>
            </a:r>
            <a:r>
              <a:rPr lang="en-US" i="1" baseline="-25000" dirty="0">
                <a:sym typeface="Symbol"/>
              </a:rPr>
              <a:t>f</a:t>
            </a:r>
            <a:r>
              <a:rPr lang="en-US" dirty="0">
                <a:sym typeface="Symbol"/>
              </a:rPr>
              <a:t>   2.3-2.4 </a:t>
            </a:r>
            <a:r>
              <a:rPr lang="en-US" dirty="0" err="1">
                <a:sym typeface="Symbol"/>
              </a:rPr>
              <a:t>eV</a:t>
            </a:r>
            <a:endParaRPr lang="sk-SK" dirty="0"/>
          </a:p>
        </p:txBody>
      </p:sp>
      <p:sp>
        <p:nvSpPr>
          <p:cNvPr id="37" name="Obdĺžnik 36"/>
          <p:cNvSpPr/>
          <p:nvPr/>
        </p:nvSpPr>
        <p:spPr>
          <a:xfrm>
            <a:off x="6372201" y="2924944"/>
            <a:ext cx="873620" cy="1656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Voľná forma 37"/>
          <p:cNvSpPr/>
          <p:nvPr/>
        </p:nvSpPr>
        <p:spPr>
          <a:xfrm>
            <a:off x="1327150" y="4000500"/>
            <a:ext cx="5492750" cy="1454150"/>
          </a:xfrm>
          <a:custGeom>
            <a:avLst/>
            <a:gdLst>
              <a:gd name="connsiteX0" fmla="*/ 358775 w 5492750"/>
              <a:gd name="connsiteY0" fmla="*/ 1419225 h 1454150"/>
              <a:gd name="connsiteX1" fmla="*/ 720725 w 5492750"/>
              <a:gd name="connsiteY1" fmla="*/ 1295400 h 1454150"/>
              <a:gd name="connsiteX2" fmla="*/ 4683125 w 5492750"/>
              <a:gd name="connsiteY2" fmla="*/ 1238250 h 1454150"/>
              <a:gd name="connsiteX3" fmla="*/ 5492750 w 5492750"/>
              <a:gd name="connsiteY3" fmla="*/ 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2750" h="1454150">
                <a:moveTo>
                  <a:pt x="358775" y="1419225"/>
                </a:moveTo>
                <a:cubicBezTo>
                  <a:pt x="179387" y="1372393"/>
                  <a:pt x="0" y="1325562"/>
                  <a:pt x="720725" y="1295400"/>
                </a:cubicBezTo>
                <a:cubicBezTo>
                  <a:pt x="1441450" y="1265238"/>
                  <a:pt x="3887788" y="1454150"/>
                  <a:pt x="4683125" y="1238250"/>
                </a:cubicBezTo>
                <a:cubicBezTo>
                  <a:pt x="5478463" y="1022350"/>
                  <a:pt x="5485606" y="511175"/>
                  <a:pt x="5492750" y="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392BF6-AFC6-4F5A-96BA-610331E6F323}"/>
              </a:ext>
            </a:extLst>
          </p:cNvPr>
          <p:cNvSpPr txBox="1"/>
          <p:nvPr/>
        </p:nvSpPr>
        <p:spPr>
          <a:xfrm>
            <a:off x="1808950" y="6392746"/>
            <a:ext cx="6003410" cy="27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 Frank, R.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Derian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Tokár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Mitas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Fabian, and I. Štich, Phys. Rev. X 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011018 (2019).</a:t>
            </a:r>
            <a:endParaRPr lang="en-GB" sz="12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98D783-C831-46B7-A24C-7B2CACA8893B}"/>
              </a:ext>
            </a:extLst>
          </p:cNvPr>
          <p:cNvSpPr txBox="1"/>
          <p:nvPr/>
        </p:nvSpPr>
        <p:spPr>
          <a:xfrm>
            <a:off x="1807399" y="6567488"/>
            <a:ext cx="49685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X.Wang</a:t>
            </a:r>
            <a:r>
              <a:rPr lang="en-GB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M. Jones, K. L. </a:t>
            </a:r>
            <a:r>
              <a:rPr lang="en-GB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Seyler</a:t>
            </a:r>
            <a:r>
              <a:rPr lang="en-GB" sz="1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</a:t>
            </a:r>
            <a:r>
              <a:rPr lang="en-GB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Nat. </a:t>
            </a:r>
            <a:r>
              <a:rPr lang="en-GB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Nanotechnol</a:t>
            </a:r>
            <a:r>
              <a:rPr lang="en-GB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10, 517 (2015).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8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84EB16-4633-4E56-A472-B4C83A22B1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132856"/>
            <a:ext cx="5485609" cy="3258653"/>
          </a:xfrm>
          <a:prstGeom prst="rect">
            <a:avLst/>
          </a:prstGeom>
        </p:spPr>
      </p:pic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463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QMC cohesion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800199" y="6464369"/>
            <a:ext cx="6372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sk-SK" sz="1200" b="0" dirty="0"/>
              <a:t>L. </a:t>
            </a:r>
            <a:r>
              <a:rPr lang="sk-SK" sz="1200" b="0" dirty="0" err="1"/>
              <a:t>Shulenburger</a:t>
            </a:r>
            <a:r>
              <a:rPr lang="sk-SK" sz="1200" b="0" dirty="0"/>
              <a:t>, A. D. </a:t>
            </a:r>
            <a:r>
              <a:rPr lang="sk-SK" sz="1200" b="0" dirty="0" err="1"/>
              <a:t>Baczewski</a:t>
            </a:r>
            <a:r>
              <a:rPr lang="sk-SK" sz="1200" b="0" dirty="0"/>
              <a:t>, Z. </a:t>
            </a:r>
            <a:r>
              <a:rPr lang="sk-SK" sz="1200" b="0" dirty="0" err="1"/>
              <a:t>Zhu</a:t>
            </a:r>
            <a:r>
              <a:rPr lang="sk-SK" sz="1200" b="0" dirty="0"/>
              <a:t>, J. </a:t>
            </a:r>
            <a:r>
              <a:rPr lang="sk-SK" sz="1200" b="0" dirty="0" err="1"/>
              <a:t>Guan</a:t>
            </a:r>
            <a:r>
              <a:rPr lang="sk-SK" sz="1200" b="0" dirty="0"/>
              <a:t>, and </a:t>
            </a:r>
            <a:r>
              <a:rPr lang="en-US" sz="1200" b="0" dirty="0"/>
              <a:t>D. Tom</a:t>
            </a:r>
            <a:r>
              <a:rPr lang="sk-SK" sz="1200" b="0" dirty="0"/>
              <a:t>á</a:t>
            </a:r>
            <a:r>
              <a:rPr lang="en-US" sz="1200" b="0" dirty="0" err="1"/>
              <a:t>nek</a:t>
            </a:r>
            <a:r>
              <a:rPr lang="en-US" sz="1200" b="0" dirty="0"/>
              <a:t>, Nano Lett. </a:t>
            </a:r>
            <a:r>
              <a:rPr lang="en-US" sz="1200" dirty="0"/>
              <a:t>15</a:t>
            </a:r>
            <a:r>
              <a:rPr lang="en-US" sz="1200" b="0" dirty="0"/>
              <a:t>, 8170</a:t>
            </a:r>
            <a:r>
              <a:rPr lang="sk-SK" sz="1200" b="0" dirty="0"/>
              <a:t> (2015).</a:t>
            </a:r>
            <a:endParaRPr lang="sk-SK" altLang="sk-SK" sz="1200" dirty="0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4" name="Rectangle 1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6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7" name="Rectangle 22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8" name="Rectangle 2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69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0" name="Rectangle 2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1" name="Rectangle 30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2" name="Rectangle 4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3" name="Rectangle 4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23574" name="Rectangle 4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pic>
        <p:nvPicPr>
          <p:cNvPr id="23581" name="Picture 10" descr="logo_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92825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23528" y="1196752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- 3D crystal: </a:t>
            </a:r>
            <a:r>
              <a:rPr lang="sk-SK" sz="1800" dirty="0"/>
              <a:t>3</a:t>
            </a:r>
            <a:r>
              <a:rPr lang="sk-SK" sz="1800" i="1" dirty="0"/>
              <a:t>:</a:t>
            </a:r>
            <a:r>
              <a:rPr lang="sk-SK" sz="1800" dirty="0"/>
              <a:t>43 </a:t>
            </a:r>
            <a:r>
              <a:rPr lang="sk-SK" sz="1800" dirty="0" err="1"/>
              <a:t>eV</a:t>
            </a:r>
            <a:r>
              <a:rPr lang="en-US" sz="1800" i="1" dirty="0"/>
              <a:t>/</a:t>
            </a:r>
            <a:r>
              <a:rPr lang="sk-SK" sz="1800" dirty="0" err="1"/>
              <a:t>atom</a:t>
            </a:r>
            <a:r>
              <a:rPr lang="en-US" sz="1800" dirty="0"/>
              <a:t> (expt.)</a:t>
            </a:r>
            <a:endParaRPr lang="sk-SK" sz="1800" dirty="0"/>
          </a:p>
        </p:txBody>
      </p:sp>
      <p:sp>
        <p:nvSpPr>
          <p:cNvPr id="6" name="Obdĺžnik 5"/>
          <p:cNvSpPr/>
          <p:nvPr/>
        </p:nvSpPr>
        <p:spPr>
          <a:xfrm>
            <a:off x="323528" y="1556792"/>
            <a:ext cx="494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- interlayer binding: </a:t>
            </a:r>
            <a:r>
              <a:rPr lang="sk-SK" sz="1800" dirty="0"/>
              <a:t>816 </a:t>
            </a:r>
            <a:r>
              <a:rPr lang="sk-SK" sz="1800" dirty="0" err="1"/>
              <a:t>meV</a:t>
            </a:r>
            <a:r>
              <a:rPr lang="sk-SK" sz="1800" dirty="0"/>
              <a:t>/</a:t>
            </a:r>
            <a:r>
              <a:rPr lang="sk-SK" sz="1800" dirty="0" err="1"/>
              <a:t>atom</a:t>
            </a:r>
            <a:r>
              <a:rPr lang="en-US" sz="1800" dirty="0"/>
              <a:t> (QMC calc.)</a:t>
            </a:r>
            <a:endParaRPr lang="sk-SK" sz="1800" dirty="0"/>
          </a:p>
        </p:txBody>
      </p:sp>
      <p:sp>
        <p:nvSpPr>
          <p:cNvPr id="7" name="Obdĺžnik 6"/>
          <p:cNvSpPr/>
          <p:nvPr/>
        </p:nvSpPr>
        <p:spPr>
          <a:xfrm>
            <a:off x="1799604" y="6248345"/>
            <a:ext cx="6300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/>
              <a:t>Ch. Kittel, </a:t>
            </a:r>
            <a:r>
              <a:rPr lang="en-US" sz="1200" b="0" i="1" dirty="0"/>
              <a:t>Introduction to Solid State Physics</a:t>
            </a:r>
            <a:r>
              <a:rPr lang="en-US" sz="1200" b="0" dirty="0"/>
              <a:t>, 8th ed. (John Wiley &amp; Sons, Inc., NJ, 2005) p. 50.</a:t>
            </a:r>
            <a:endParaRPr lang="sk-SK" sz="1200" dirty="0"/>
          </a:p>
        </p:txBody>
      </p:sp>
      <p:sp>
        <p:nvSpPr>
          <p:cNvPr id="19" name="Obdĺžnik 18"/>
          <p:cNvSpPr/>
          <p:nvPr/>
        </p:nvSpPr>
        <p:spPr>
          <a:xfrm>
            <a:off x="5860780" y="2020739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dirty="0" err="1">
                <a:solidFill>
                  <a:srgbClr val="FF0000"/>
                </a:solidFill>
              </a:rPr>
              <a:t>thermodynamic</a:t>
            </a:r>
            <a:r>
              <a:rPr lang="sk-SK" sz="1800" dirty="0">
                <a:solidFill>
                  <a:srgbClr val="FF0000"/>
                </a:solidFill>
              </a:rPr>
              <a:t> </a:t>
            </a:r>
            <a:r>
              <a:rPr lang="sk-SK" sz="1800" dirty="0" err="1">
                <a:solidFill>
                  <a:srgbClr val="FF0000"/>
                </a:solidFill>
              </a:rPr>
              <a:t>path</a:t>
            </a:r>
            <a:r>
              <a:rPr lang="sk-SK" sz="1800" dirty="0">
                <a:solidFill>
                  <a:srgbClr val="FF0000"/>
                </a:solidFill>
              </a:rPr>
              <a:t>:</a:t>
            </a:r>
          </a:p>
          <a:p>
            <a:r>
              <a:rPr lang="sk-SK" sz="1800" dirty="0">
                <a:solidFill>
                  <a:srgbClr val="FF0000"/>
                </a:solidFill>
              </a:rPr>
              <a:t>P</a:t>
            </a:r>
            <a:r>
              <a:rPr lang="sk-SK" sz="1800" baseline="-25000" dirty="0">
                <a:solidFill>
                  <a:srgbClr val="FF0000"/>
                </a:solidFill>
              </a:rPr>
              <a:t>4</a:t>
            </a:r>
            <a:r>
              <a:rPr lang="sk-SK" sz="1800" dirty="0">
                <a:solidFill>
                  <a:srgbClr val="FF0000"/>
                </a:solidFill>
              </a:rPr>
              <a:t> </a:t>
            </a:r>
            <a:r>
              <a:rPr lang="sk-SK" sz="1800" dirty="0" err="1">
                <a:solidFill>
                  <a:srgbClr val="FF0000"/>
                </a:solidFill>
              </a:rPr>
              <a:t>molecule</a:t>
            </a:r>
            <a:r>
              <a:rPr lang="sk-SK" sz="1800" i="1" dirty="0" err="1">
                <a:solidFill>
                  <a:srgbClr val="FF0000"/>
                </a:solidFill>
                <a:sym typeface="Symbol"/>
              </a:rPr>
              <a:t></a:t>
            </a:r>
            <a:r>
              <a:rPr lang="sk-SK" sz="18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800" dirty="0" err="1">
                <a:solidFill>
                  <a:srgbClr val="FF0000"/>
                </a:solidFill>
              </a:rPr>
              <a:t>bulk</a:t>
            </a:r>
            <a:r>
              <a:rPr lang="sk-SK" sz="1800" dirty="0">
                <a:solidFill>
                  <a:srgbClr val="FF0000"/>
                </a:solidFill>
              </a:rPr>
              <a:t> </a:t>
            </a:r>
            <a:r>
              <a:rPr lang="sk-SK" sz="1800" dirty="0" err="1">
                <a:solidFill>
                  <a:srgbClr val="FF0000"/>
                </a:solidFill>
              </a:rPr>
              <a:t>black</a:t>
            </a:r>
            <a:r>
              <a:rPr lang="sk-SK" sz="1800" dirty="0">
                <a:solidFill>
                  <a:srgbClr val="FF0000"/>
                </a:solidFill>
              </a:rPr>
              <a:t> </a:t>
            </a:r>
            <a:r>
              <a:rPr lang="sk-SK" sz="1800" dirty="0" err="1">
                <a:solidFill>
                  <a:srgbClr val="FF0000"/>
                </a:solidFill>
              </a:rPr>
              <a:t>phosphorus</a:t>
            </a:r>
            <a:r>
              <a:rPr lang="sk-SK" sz="1800" i="1" dirty="0" err="1">
                <a:solidFill>
                  <a:srgbClr val="FF0000"/>
                </a:solidFill>
                <a:sym typeface="Symbol"/>
              </a:rPr>
              <a:t></a:t>
            </a:r>
            <a:r>
              <a:rPr lang="sk-SK" sz="18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800" dirty="0" err="1">
                <a:solidFill>
                  <a:srgbClr val="FF0000"/>
                </a:solidFill>
              </a:rPr>
              <a:t>phosphorene</a:t>
            </a:r>
            <a:endParaRPr lang="sk-SK" sz="1800" dirty="0">
              <a:solidFill>
                <a:srgbClr val="FF0000"/>
              </a:solidFill>
            </a:endParaRPr>
          </a:p>
        </p:txBody>
      </p:sp>
      <p:sp>
        <p:nvSpPr>
          <p:cNvPr id="57" name="Obdĺžnik 56"/>
          <p:cNvSpPr/>
          <p:nvPr/>
        </p:nvSpPr>
        <p:spPr>
          <a:xfrm>
            <a:off x="5868144" y="3023723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dirty="0" err="1"/>
              <a:t>fixed</a:t>
            </a:r>
            <a:r>
              <a:rPr lang="sk-SK" sz="1800" dirty="0"/>
              <a:t> </a:t>
            </a:r>
            <a:r>
              <a:rPr lang="sk-SK" sz="1800" dirty="0" err="1"/>
              <a:t>node</a:t>
            </a:r>
            <a:r>
              <a:rPr lang="sk-SK" sz="1800" dirty="0"/>
              <a:t> </a:t>
            </a:r>
            <a:r>
              <a:rPr lang="sk-SK" sz="1800" dirty="0" err="1"/>
              <a:t>error</a:t>
            </a:r>
            <a:r>
              <a:rPr lang="sk-SK" sz="1800" dirty="0"/>
              <a:t> </a:t>
            </a:r>
            <a:r>
              <a:rPr lang="sk-SK" sz="1800" dirty="0" err="1"/>
              <a:t>correction</a:t>
            </a:r>
            <a:r>
              <a:rPr lang="sk-SK" sz="1800" dirty="0"/>
              <a:t>:</a:t>
            </a:r>
          </a:p>
          <a:p>
            <a:r>
              <a:rPr lang="sk-SK" sz="1800" dirty="0"/>
              <a:t>P </a:t>
            </a:r>
            <a:r>
              <a:rPr lang="sk-SK" sz="1800" dirty="0" err="1"/>
              <a:t>atom</a:t>
            </a:r>
            <a:r>
              <a:rPr lang="sk-SK" sz="1800" dirty="0"/>
              <a:t> and P</a:t>
            </a:r>
            <a:r>
              <a:rPr lang="sk-SK" sz="1800" baseline="-25000" dirty="0"/>
              <a:t>4</a:t>
            </a:r>
            <a:r>
              <a:rPr lang="sk-SK" sz="1800" dirty="0"/>
              <a:t> </a:t>
            </a:r>
            <a:r>
              <a:rPr lang="sk-SK" sz="1800" dirty="0" err="1"/>
              <a:t>molecule</a:t>
            </a:r>
            <a:endParaRPr lang="sk-SK" sz="1800" dirty="0"/>
          </a:p>
          <a:p>
            <a:r>
              <a:rPr lang="sk-SK" sz="1800" dirty="0"/>
              <a:t>(CCSD(T) in CBS limit):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5928511" y="4075049"/>
            <a:ext cx="2098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/>
              <a:t>0</a:t>
            </a:r>
            <a:r>
              <a:rPr lang="sk-SK" sz="1200" i="1" dirty="0"/>
              <a:t>.</a:t>
            </a:r>
            <a:r>
              <a:rPr lang="sk-SK" sz="1200" dirty="0"/>
              <a:t>09 </a:t>
            </a:r>
            <a:r>
              <a:rPr lang="sk-SK" sz="1200" dirty="0" err="1"/>
              <a:t>eV</a:t>
            </a:r>
            <a:r>
              <a:rPr lang="sk-SK" sz="1200" dirty="0"/>
              <a:t>/</a:t>
            </a:r>
            <a:r>
              <a:rPr lang="sk-SK" sz="1200" dirty="0" err="1"/>
              <a:t>atom</a:t>
            </a:r>
            <a:r>
              <a:rPr lang="sk-SK" sz="1200" dirty="0"/>
              <a:t>    B3LYP/DMC</a:t>
            </a:r>
          </a:p>
        </p:txBody>
      </p:sp>
      <p:sp>
        <p:nvSpPr>
          <p:cNvPr id="59" name="Obdĺžnik 58"/>
          <p:cNvSpPr/>
          <p:nvPr/>
        </p:nvSpPr>
        <p:spPr>
          <a:xfrm>
            <a:off x="5937621" y="4330782"/>
            <a:ext cx="19255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/>
              <a:t>0</a:t>
            </a:r>
            <a:r>
              <a:rPr lang="sk-SK" sz="1200" i="1" dirty="0"/>
              <a:t>.</a:t>
            </a:r>
            <a:r>
              <a:rPr lang="sk-SK" sz="1200" dirty="0"/>
              <a:t>09 </a:t>
            </a:r>
            <a:r>
              <a:rPr lang="sk-SK" sz="1200" dirty="0" err="1"/>
              <a:t>eV</a:t>
            </a:r>
            <a:r>
              <a:rPr lang="sk-SK" sz="1200" dirty="0"/>
              <a:t>/</a:t>
            </a:r>
            <a:r>
              <a:rPr lang="sk-SK" sz="1200" dirty="0" err="1"/>
              <a:t>atom</a:t>
            </a:r>
            <a:r>
              <a:rPr lang="sk-SK" sz="1200" dirty="0"/>
              <a:t>    PBE/DMC</a:t>
            </a:r>
          </a:p>
        </p:txBody>
      </p:sp>
      <p:sp>
        <p:nvSpPr>
          <p:cNvPr id="21" name="Obdĺžnik 20"/>
          <p:cNvSpPr/>
          <p:nvPr/>
        </p:nvSpPr>
        <p:spPr>
          <a:xfrm>
            <a:off x="5446729" y="4869160"/>
            <a:ext cx="3697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  <a:sym typeface="Symbol"/>
              </a:rPr>
              <a:t></a:t>
            </a:r>
            <a:r>
              <a:rPr lang="en-US" sz="1800" dirty="0">
                <a:solidFill>
                  <a:srgbClr val="FF0000"/>
                </a:solidFill>
              </a:rPr>
              <a:t>3.284(6) eV/atom</a:t>
            </a:r>
            <a:r>
              <a:rPr lang="sk-SK" sz="1800" dirty="0">
                <a:solidFill>
                  <a:srgbClr val="FF0000"/>
                </a:solidFill>
              </a:rPr>
              <a:t>  B3LYP/DMC</a:t>
            </a:r>
          </a:p>
        </p:txBody>
      </p:sp>
      <p:sp>
        <p:nvSpPr>
          <p:cNvPr id="61" name="Obdĺžnik 60"/>
          <p:cNvSpPr/>
          <p:nvPr/>
        </p:nvSpPr>
        <p:spPr>
          <a:xfrm>
            <a:off x="5457362" y="5085184"/>
            <a:ext cx="3697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  <a:sym typeface="Symbol"/>
              </a:rPr>
              <a:t></a:t>
            </a:r>
            <a:r>
              <a:rPr lang="en-US" sz="1800" dirty="0">
                <a:solidFill>
                  <a:srgbClr val="FF0000"/>
                </a:solidFill>
              </a:rPr>
              <a:t>3.2</a:t>
            </a:r>
            <a:r>
              <a:rPr lang="sk-SK" sz="1800" dirty="0">
                <a:solidFill>
                  <a:srgbClr val="FF0000"/>
                </a:solidFill>
              </a:rPr>
              <a:t>68</a:t>
            </a:r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sk-SK" sz="1800" dirty="0">
                <a:solidFill>
                  <a:srgbClr val="FF0000"/>
                </a:solidFill>
              </a:rPr>
              <a:t>4</a:t>
            </a:r>
            <a:r>
              <a:rPr lang="en-US" sz="1800" dirty="0">
                <a:solidFill>
                  <a:srgbClr val="FF0000"/>
                </a:solidFill>
              </a:rPr>
              <a:t>) eV/atom</a:t>
            </a:r>
            <a:r>
              <a:rPr lang="sk-SK" sz="1800" dirty="0">
                <a:solidFill>
                  <a:srgbClr val="FF0000"/>
                </a:solidFill>
              </a:rPr>
              <a:t>  PBE/DMC</a:t>
            </a:r>
          </a:p>
        </p:txBody>
      </p:sp>
      <p:sp>
        <p:nvSpPr>
          <p:cNvPr id="44" name="Voľná forma 43"/>
          <p:cNvSpPr/>
          <p:nvPr/>
        </p:nvSpPr>
        <p:spPr>
          <a:xfrm>
            <a:off x="1741715" y="1509488"/>
            <a:ext cx="3976914" cy="3744685"/>
          </a:xfrm>
          <a:custGeom>
            <a:avLst/>
            <a:gdLst>
              <a:gd name="connsiteX0" fmla="*/ 3976914 w 3976914"/>
              <a:gd name="connsiteY0" fmla="*/ 3744685 h 3744685"/>
              <a:gd name="connsiteX1" fmla="*/ 2598057 w 3976914"/>
              <a:gd name="connsiteY1" fmla="*/ 3483428 h 3744685"/>
              <a:gd name="connsiteX2" fmla="*/ 1422400 w 3976914"/>
              <a:gd name="connsiteY2" fmla="*/ 2627085 h 3744685"/>
              <a:gd name="connsiteX3" fmla="*/ 435428 w 3976914"/>
              <a:gd name="connsiteY3" fmla="*/ 1364343 h 3744685"/>
              <a:gd name="connsiteX4" fmla="*/ 0 w 3976914"/>
              <a:gd name="connsiteY4" fmla="*/ 0 h 37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6914" h="3744685">
                <a:moveTo>
                  <a:pt x="3976914" y="3744685"/>
                </a:moveTo>
                <a:cubicBezTo>
                  <a:pt x="3500361" y="3707190"/>
                  <a:pt x="3023809" y="3669695"/>
                  <a:pt x="2598057" y="3483428"/>
                </a:cubicBezTo>
                <a:cubicBezTo>
                  <a:pt x="2172305" y="3297161"/>
                  <a:pt x="1782838" y="2980266"/>
                  <a:pt x="1422400" y="2627085"/>
                </a:cubicBezTo>
                <a:cubicBezTo>
                  <a:pt x="1061962" y="2273904"/>
                  <a:pt x="672495" y="1802190"/>
                  <a:pt x="435428" y="1364343"/>
                </a:cubicBezTo>
                <a:cubicBezTo>
                  <a:pt x="198361" y="926496"/>
                  <a:pt x="99180" y="463248"/>
                  <a:pt x="0" y="0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Obdĺžnik 42"/>
          <p:cNvSpPr/>
          <p:nvPr/>
        </p:nvSpPr>
        <p:spPr>
          <a:xfrm>
            <a:off x="5475739" y="5487615"/>
            <a:ext cx="3697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  <a:sym typeface="Symbol"/>
              </a:rPr>
              <a:t></a:t>
            </a:r>
            <a:r>
              <a:rPr lang="en-US" sz="1800" dirty="0">
                <a:solidFill>
                  <a:srgbClr val="FF0000"/>
                </a:solidFill>
                <a:sym typeface="Symbol"/>
              </a:rPr>
              <a:t> ground-state essentially exact</a:t>
            </a:r>
            <a:endParaRPr lang="sk-SK" sz="1800" dirty="0">
              <a:solidFill>
                <a:srgbClr val="FF0000"/>
              </a:solidFill>
            </a:endParaRPr>
          </a:p>
        </p:txBody>
      </p:sp>
      <p:pic>
        <p:nvPicPr>
          <p:cNvPr id="23563" name="Picture 13" descr="CC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5934075"/>
            <a:ext cx="874712" cy="590550"/>
          </a:xfrm>
        </p:spPr>
      </p:pic>
      <p:cxnSp>
        <p:nvCxnSpPr>
          <p:cNvPr id="46" name="Rovná spojnica 45"/>
          <p:cNvCxnSpPr/>
          <p:nvPr/>
        </p:nvCxnSpPr>
        <p:spPr>
          <a:xfrm>
            <a:off x="5961360" y="5923880"/>
            <a:ext cx="2880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5AFB146-7B69-4737-B507-8354236620BB}"/>
              </a:ext>
            </a:extLst>
          </p:cNvPr>
          <p:cNvSpPr txBox="1"/>
          <p:nvPr/>
        </p:nvSpPr>
        <p:spPr>
          <a:xfrm>
            <a:off x="1808950" y="6032706"/>
            <a:ext cx="6003410" cy="27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 Frank, R.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Derian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Tokár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Mitas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Fabian, and I. Štich, Phys. Rev. X 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011018 (2019).</a:t>
            </a:r>
            <a:endParaRPr lang="en-GB" sz="12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17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19" grpId="0"/>
      <p:bldP spid="57" grpId="0"/>
      <p:bldP spid="20" grpId="0"/>
      <p:bldP spid="59" grpId="0"/>
      <p:bldP spid="21" grpId="0"/>
      <p:bldP spid="61" grpId="0"/>
      <p:bldP spid="44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kupina 18"/>
          <p:cNvGrpSpPr/>
          <p:nvPr/>
        </p:nvGrpSpPr>
        <p:grpSpPr>
          <a:xfrm>
            <a:off x="5148064" y="1000438"/>
            <a:ext cx="3267109" cy="3128342"/>
            <a:chOff x="5148064" y="1000438"/>
            <a:chExt cx="3267109" cy="3128342"/>
          </a:xfrm>
        </p:grpSpPr>
        <p:grpSp>
          <p:nvGrpSpPr>
            <p:cNvPr id="5" name="Skupina 4"/>
            <p:cNvGrpSpPr/>
            <p:nvPr/>
          </p:nvGrpSpPr>
          <p:grpSpPr>
            <a:xfrm>
              <a:off x="5148064" y="1000438"/>
              <a:ext cx="3267109" cy="3128342"/>
              <a:chOff x="5148064" y="1000438"/>
              <a:chExt cx="3267109" cy="3128342"/>
            </a:xfrm>
          </p:grpSpPr>
          <p:grpSp>
            <p:nvGrpSpPr>
              <p:cNvPr id="20" name="Skupina 7"/>
              <p:cNvGrpSpPr/>
              <p:nvPr/>
            </p:nvGrpSpPr>
            <p:grpSpPr>
              <a:xfrm>
                <a:off x="5148064" y="1000438"/>
                <a:ext cx="3267109" cy="3128342"/>
                <a:chOff x="5868144" y="2565673"/>
                <a:chExt cx="3267109" cy="3128342"/>
              </a:xfrm>
            </p:grpSpPr>
            <p:pic>
              <p:nvPicPr>
                <p:cNvPr id="22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05686" y="2644824"/>
                  <a:ext cx="3129567" cy="3049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3" name="Obdĺžnik 22"/>
                <p:cNvSpPr/>
                <p:nvPr/>
              </p:nvSpPr>
              <p:spPr>
                <a:xfrm>
                  <a:off x="5868144" y="2565673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c</a:t>
                  </a:r>
                  <a:endParaRPr lang="sk-SK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" name="Obdĺžnik 3"/>
              <p:cNvSpPr/>
              <p:nvPr/>
            </p:nvSpPr>
            <p:spPr>
              <a:xfrm>
                <a:off x="5279504" y="1172899"/>
                <a:ext cx="228600" cy="2663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18" name="Obdĺžnik 17"/>
            <p:cNvSpPr/>
            <p:nvPr/>
          </p:nvSpPr>
          <p:spPr>
            <a:xfrm>
              <a:off x="6876256" y="1196752"/>
              <a:ext cx="1296144" cy="1706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materials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tuning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90947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/>
              <a:t>2D materials can be tuned by: </a:t>
            </a:r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endParaRPr lang="en-US" dirty="0"/>
          </a:p>
        </p:txBody>
      </p:sp>
      <p:sp>
        <p:nvSpPr>
          <p:cNvPr id="2" name="BlokTextu 1"/>
          <p:cNvSpPr txBox="1"/>
          <p:nvPr/>
        </p:nvSpPr>
        <p:spPr>
          <a:xfrm>
            <a:off x="467544" y="2319263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- # of layers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467544" y="3645024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- # applied strain:</a:t>
            </a:r>
            <a:endParaRPr lang="sk-SK" dirty="0"/>
          </a:p>
        </p:txBody>
      </p:sp>
      <p:sp>
        <p:nvSpPr>
          <p:cNvPr id="25" name="BlokTextu 24"/>
          <p:cNvSpPr txBox="1"/>
          <p:nvPr/>
        </p:nvSpPr>
        <p:spPr>
          <a:xfrm>
            <a:off x="899592" y="4149080"/>
            <a:ext cx="5995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MoS</a:t>
            </a:r>
            <a:r>
              <a:rPr lang="en-US" b="0" baseline="-25000" dirty="0"/>
              <a:t>2</a:t>
            </a:r>
            <a:r>
              <a:rPr lang="en-US" b="0" dirty="0"/>
              <a:t>: </a:t>
            </a:r>
            <a:r>
              <a:rPr lang="en-US" b="0" dirty="0" err="1"/>
              <a:t>strainability</a:t>
            </a:r>
            <a:r>
              <a:rPr lang="en-US" b="0" dirty="0"/>
              <a:t>: &gt;10%, gap: &lt;0,1.8&gt; eV</a:t>
            </a:r>
            <a:endParaRPr lang="sk-SK" b="0" dirty="0"/>
          </a:p>
        </p:txBody>
      </p:sp>
      <p:sp>
        <p:nvSpPr>
          <p:cNvPr id="26" name="BlokTextu 25"/>
          <p:cNvSpPr txBox="1"/>
          <p:nvPr/>
        </p:nvSpPr>
        <p:spPr>
          <a:xfrm>
            <a:off x="467544" y="5127575"/>
            <a:ext cx="362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- dielectric environments:</a:t>
            </a:r>
            <a:endParaRPr lang="sk-SK" dirty="0"/>
          </a:p>
        </p:txBody>
      </p:sp>
      <p:sp>
        <p:nvSpPr>
          <p:cNvPr id="27" name="BlokTextu 26"/>
          <p:cNvSpPr txBox="1"/>
          <p:nvPr/>
        </p:nvSpPr>
        <p:spPr>
          <a:xfrm>
            <a:off x="914106" y="5589240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 substrates</a:t>
            </a:r>
            <a:endParaRPr lang="sk-SK" b="0" dirty="0"/>
          </a:p>
        </p:txBody>
      </p:sp>
      <p:sp>
        <p:nvSpPr>
          <p:cNvPr id="28" name="BlokTextu 27"/>
          <p:cNvSpPr txBox="1"/>
          <p:nvPr/>
        </p:nvSpPr>
        <p:spPr>
          <a:xfrm>
            <a:off x="914106" y="5919663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 capping</a:t>
            </a:r>
            <a:endParaRPr lang="sk-SK" b="0" dirty="0"/>
          </a:p>
        </p:txBody>
      </p:sp>
    </p:spTree>
    <p:extLst>
      <p:ext uri="{BB962C8B-B14F-4D97-AF65-F5344CB8AC3E}">
        <p14:creationId xmlns:p14="http://schemas.microsoft.com/office/powerpoint/2010/main" val="1334566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materials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tuning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90947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/>
              <a:t>2D materials can be tuned by: </a:t>
            </a:r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endParaRPr lang="en-US" dirty="0"/>
          </a:p>
        </p:txBody>
      </p:sp>
      <p:sp>
        <p:nvSpPr>
          <p:cNvPr id="2" name="BlokTextu 1"/>
          <p:cNvSpPr txBox="1"/>
          <p:nvPr/>
        </p:nvSpPr>
        <p:spPr>
          <a:xfrm>
            <a:off x="467544" y="2319263"/>
            <a:ext cx="264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sk-SK" dirty="0" err="1">
                <a:solidFill>
                  <a:srgbClr val="FF0000"/>
                </a:solidFill>
              </a:rPr>
              <a:t>proximity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effects</a:t>
            </a:r>
            <a:endParaRPr lang="sk-S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C3D0F0-C505-4BAB-836C-118A285FA3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4017" r="79671" b="9051"/>
          <a:stretch/>
        </p:blipFill>
        <p:spPr>
          <a:xfrm>
            <a:off x="4355976" y="1925481"/>
            <a:ext cx="1637814" cy="15629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E279ED8-5D52-4B69-9AD9-DB54188459D8}"/>
              </a:ext>
            </a:extLst>
          </p:cNvPr>
          <p:cNvSpPr txBox="1"/>
          <p:nvPr/>
        </p:nvSpPr>
        <p:spPr>
          <a:xfrm>
            <a:off x="6019541" y="2596145"/>
            <a:ext cx="2728923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Symbol" panose="05050102010706020507" pitchFamily="18" charset="2"/>
              <a:buChar char="Ü"/>
            </a:pPr>
            <a:r>
              <a:rPr lang="sk-SK" dirty="0" err="1">
                <a:sym typeface="Symbol" panose="05050102010706020507" pitchFamily="18" charset="2"/>
              </a:rPr>
              <a:t>s</a:t>
            </a:r>
            <a:r>
              <a:rPr lang="sk-SK" dirty="0" err="1"/>
              <a:t>emiconductor</a:t>
            </a:r>
            <a:r>
              <a:rPr lang="sk-SK" dirty="0"/>
              <a:t> + </a:t>
            </a:r>
          </a:p>
          <a:p>
            <a:pPr eaLnBrk="0" hangingPunct="0">
              <a:spcBef>
                <a:spcPct val="20000"/>
              </a:spcBef>
            </a:pPr>
            <a:r>
              <a:rPr lang="sk-SK" dirty="0"/>
              <a:t>    </a:t>
            </a:r>
            <a:r>
              <a:rPr lang="sk-SK" dirty="0" err="1"/>
              <a:t>carrier</a:t>
            </a:r>
            <a:r>
              <a:rPr lang="sk-SK" dirty="0"/>
              <a:t> </a:t>
            </a:r>
            <a:r>
              <a:rPr lang="sk-SK" dirty="0" err="1"/>
              <a:t>mob</a:t>
            </a:r>
            <a:r>
              <a:rPr lang="sk-SK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C5F67A-2748-4D41-B9D3-03634CB6A5EA}"/>
              </a:ext>
            </a:extLst>
          </p:cNvPr>
          <p:cNvSpPr txBox="1"/>
          <p:nvPr/>
        </p:nvSpPr>
        <p:spPr>
          <a:xfrm>
            <a:off x="1331640" y="2981783"/>
            <a:ext cx="3024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k-SK" dirty="0" err="1">
                <a:sym typeface="Symbol" panose="05050102010706020507" pitchFamily="18" charset="2"/>
              </a:rPr>
              <a:t>strong</a:t>
            </a:r>
            <a:r>
              <a:rPr lang="sk-SK" dirty="0">
                <a:sym typeface="Symbol" panose="05050102010706020507" pitchFamily="18" charset="2"/>
              </a:rPr>
              <a:t> </a:t>
            </a:r>
            <a:r>
              <a:rPr lang="sk-SK" dirty="0" err="1">
                <a:sym typeface="Symbol" panose="05050102010706020507" pitchFamily="18" charset="2"/>
              </a:rPr>
              <a:t>spin</a:t>
            </a:r>
            <a:r>
              <a:rPr lang="sk-SK" dirty="0">
                <a:sym typeface="Symbol" panose="05050102010706020507" pitchFamily="18" charset="2"/>
              </a:rPr>
              <a:t> </a:t>
            </a:r>
            <a:r>
              <a:rPr lang="sk-SK" dirty="0" err="1">
                <a:sym typeface="Symbol" panose="05050102010706020507" pitchFamily="18" charset="2"/>
              </a:rPr>
              <a:t>effects</a:t>
            </a:r>
            <a:r>
              <a:rPr lang="sk-SK" dirty="0">
                <a:sym typeface="Symbol" panose="05050102010706020507" pitchFamily="18" charset="2"/>
              </a:rPr>
              <a:t> </a:t>
            </a:r>
            <a:endParaRPr lang="sk-SK" dirty="0"/>
          </a:p>
        </p:txBody>
      </p:sp>
      <p:sp>
        <p:nvSpPr>
          <p:cNvPr id="32" name="BlokTextu 1">
            <a:extLst>
              <a:ext uri="{FF2B5EF4-FFF2-40B4-BE49-F238E27FC236}">
                <a16:creationId xmlns:a16="http://schemas.microsoft.com/office/drawing/2014/main" id="{31CC52E8-1649-498C-A342-DE547D33054B}"/>
              </a:ext>
            </a:extLst>
          </p:cNvPr>
          <p:cNvSpPr txBox="1"/>
          <p:nvPr/>
        </p:nvSpPr>
        <p:spPr>
          <a:xfrm>
            <a:off x="467544" y="4551511"/>
            <a:ext cx="3083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sk-SK" dirty="0" err="1">
                <a:solidFill>
                  <a:srgbClr val="FF0000"/>
                </a:solidFill>
              </a:rPr>
              <a:t>manipulate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directly</a:t>
            </a:r>
            <a:r>
              <a:rPr lang="sk-SK" dirty="0">
                <a:solidFill>
                  <a:srgbClr val="FF0000"/>
                </a:solidFill>
              </a:rPr>
              <a:t> </a:t>
            </a:r>
          </a:p>
          <a:p>
            <a:r>
              <a:rPr lang="sk-SK" dirty="0">
                <a:solidFill>
                  <a:srgbClr val="FF0000"/>
                </a:solidFill>
              </a:rPr>
              <a:t>   </a:t>
            </a:r>
            <a:r>
              <a:rPr lang="sk-SK" dirty="0" err="1">
                <a:solidFill>
                  <a:srgbClr val="FF0000"/>
                </a:solidFill>
              </a:rPr>
              <a:t>spin-orbit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coupling</a:t>
            </a:r>
            <a:endParaRPr lang="sk-S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EBF5AA-3ED3-4C11-9161-D9238C1778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46"/>
          <a:stretch/>
        </p:blipFill>
        <p:spPr>
          <a:xfrm>
            <a:off x="6983518" y="4365104"/>
            <a:ext cx="1764946" cy="14996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6941C8-9A6A-41E6-9E65-B120A2C41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9" t="77236" r="19429"/>
          <a:stretch/>
        </p:blipFill>
        <p:spPr>
          <a:xfrm>
            <a:off x="4860032" y="4967009"/>
            <a:ext cx="1764946" cy="5040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7D92C99-19E6-40DC-9615-C52E5CCBF278}"/>
              </a:ext>
            </a:extLst>
          </p:cNvPr>
          <p:cNvSpPr txBox="1"/>
          <p:nvPr/>
        </p:nvSpPr>
        <p:spPr>
          <a:xfrm>
            <a:off x="5004048" y="3738981"/>
            <a:ext cx="3168352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k-SK" dirty="0" err="1">
                <a:sym typeface="Symbol" panose="05050102010706020507" pitchFamily="18" charset="2"/>
              </a:rPr>
              <a:t>manipulation</a:t>
            </a:r>
            <a:r>
              <a:rPr lang="sk-SK" dirty="0">
                <a:sym typeface="Symbol" panose="05050102010706020507" pitchFamily="18" charset="2"/>
              </a:rPr>
              <a:t> of </a:t>
            </a:r>
            <a:r>
              <a:rPr lang="sk-SK" dirty="0" err="1">
                <a:sym typeface="Symbol" panose="05050102010706020507" pitchFamily="18" charset="2"/>
              </a:rPr>
              <a:t>spin</a:t>
            </a:r>
            <a:r>
              <a:rPr lang="sk-SK" dirty="0">
                <a:sym typeface="Symbol" panose="05050102010706020507" pitchFamily="18" charset="2"/>
              </a:rPr>
              <a:t> </a:t>
            </a:r>
            <a:r>
              <a:rPr lang="sk-SK" dirty="0" err="1">
                <a:sym typeface="Symbol" panose="05050102010706020507" pitchFamily="18" charset="2"/>
              </a:rPr>
              <a:t>prop</a:t>
            </a:r>
            <a:r>
              <a:rPr lang="sk-SK" dirty="0">
                <a:sym typeface="Symbol" panose="05050102010706020507" pitchFamily="18" charset="2"/>
              </a:rPr>
              <a:t>. </a:t>
            </a:r>
            <a:r>
              <a:rPr lang="sk-SK" dirty="0" err="1">
                <a:sym typeface="Symbol" panose="05050102010706020507" pitchFamily="18" charset="2"/>
              </a:rPr>
              <a:t>via</a:t>
            </a:r>
            <a:r>
              <a:rPr lang="sk-SK" dirty="0">
                <a:sym typeface="Symbol" panose="05050102010706020507" pitchFamily="18" charset="2"/>
              </a:rPr>
              <a:t> </a:t>
            </a:r>
            <a:r>
              <a:rPr lang="sk-SK" dirty="0" err="1">
                <a:sym typeface="Symbol" panose="05050102010706020507" pitchFamily="18" charset="2"/>
              </a:rPr>
              <a:t>orbital</a:t>
            </a:r>
            <a:r>
              <a:rPr lang="sk-SK" dirty="0">
                <a:sym typeface="Symbol" panose="05050102010706020507" pitchFamily="18" charset="2"/>
              </a:rPr>
              <a:t> </a:t>
            </a:r>
            <a:r>
              <a:rPr lang="sk-SK" dirty="0" err="1">
                <a:sym typeface="Symbol" panose="05050102010706020507" pitchFamily="18" charset="2"/>
              </a:rPr>
              <a:t>prop</a:t>
            </a:r>
            <a:r>
              <a:rPr lang="sk-SK" dirty="0">
                <a:sym typeface="Symbol" panose="05050102010706020507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sk-SK" dirty="0">
                <a:sym typeface="Symbol" panose="05050102010706020507" pitchFamily="18" charset="2"/>
              </a:rPr>
              <a:t>                  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56378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material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17">
            <a:extLst>
              <a:ext uri="{FF2B5EF4-FFF2-40B4-BE49-F238E27FC236}">
                <a16:creationId xmlns:a16="http://schemas.microsoft.com/office/drawing/2014/main" id="{CACE1BDC-C1A9-445A-AEFC-321D08C2F600}"/>
              </a:ext>
            </a:extLst>
          </p:cNvPr>
          <p:cNvSpPr/>
          <p:nvPr/>
        </p:nvSpPr>
        <p:spPr>
          <a:xfrm>
            <a:off x="1428071" y="2829358"/>
            <a:ext cx="5978816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>
                <a:solidFill>
                  <a:srgbClr val="003399"/>
                </a:solidFill>
              </a:rPr>
              <a:t>Calculations: </a:t>
            </a:r>
            <a:r>
              <a:rPr lang="sk-SK" dirty="0">
                <a:solidFill>
                  <a:srgbClr val="FF0000"/>
                </a:solidFill>
              </a:rPr>
              <a:t>2) in </a:t>
            </a:r>
            <a:r>
              <a:rPr lang="sk-SK" dirty="0" err="1">
                <a:solidFill>
                  <a:srgbClr val="FF0000"/>
                </a:solidFill>
              </a:rPr>
              <a:t>progress</a:t>
            </a:r>
            <a:r>
              <a:rPr lang="sk-SK" dirty="0">
                <a:solidFill>
                  <a:srgbClr val="FF0000"/>
                </a:solidFill>
              </a:rPr>
              <a:t>, </a:t>
            </a:r>
            <a:r>
              <a:rPr lang="sk-SK" dirty="0" err="1">
                <a:solidFill>
                  <a:srgbClr val="FF0000"/>
                </a:solidFill>
              </a:rPr>
              <a:t>phosphorene</a:t>
            </a:r>
            <a:endParaRPr lang="sk-SK" dirty="0">
              <a:solidFill>
                <a:srgbClr val="FF00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sk-SK" dirty="0">
                <a:solidFill>
                  <a:srgbClr val="003399"/>
                </a:solidFill>
              </a:rPr>
              <a:t>                                  - </a:t>
            </a:r>
            <a:r>
              <a:rPr lang="sk-SK" dirty="0" err="1">
                <a:solidFill>
                  <a:srgbClr val="003399"/>
                </a:solidFill>
              </a:rPr>
              <a:t>strain</a:t>
            </a:r>
            <a:r>
              <a:rPr lang="sk-SK" dirty="0">
                <a:solidFill>
                  <a:srgbClr val="003399"/>
                </a:solidFill>
              </a:rPr>
              <a:t> </a:t>
            </a:r>
            <a:r>
              <a:rPr lang="sk-SK" dirty="0" err="1">
                <a:solidFill>
                  <a:srgbClr val="003399"/>
                </a:solidFill>
              </a:rPr>
              <a:t>effects</a:t>
            </a:r>
            <a:endParaRPr lang="sk-SK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9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348880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/>
          <a:lstStyle/>
          <a:p>
            <a:b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hosphorene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2D materials</a:t>
            </a:r>
            <a:br>
              <a:rPr lang="sk-S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4000" b="1" kern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Arial"/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2500549"/>
            <a:ext cx="9144000" cy="15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algn="ctr"/>
            <a:r>
              <a:rPr lang="sk-SK" dirty="0"/>
              <a:t> J. </a:t>
            </a:r>
            <a:r>
              <a:rPr lang="sk-SK" dirty="0" err="1"/>
              <a:t>Brndiar</a:t>
            </a:r>
            <a:r>
              <a:rPr lang="sk-SK" dirty="0"/>
              <a:t>, Y. </a:t>
            </a:r>
            <a:r>
              <a:rPr lang="sk-SK" dirty="0" err="1"/>
              <a:t>Huang</a:t>
            </a:r>
            <a:r>
              <a:rPr lang="sk-SK" dirty="0"/>
              <a:t>, A. Faizan, </a:t>
            </a:r>
            <a:r>
              <a:rPr lang="sk-SK" sz="2400" dirty="0">
                <a:sym typeface="Symbol" panose="05050102010706020507" pitchFamily="18" charset="2"/>
              </a:rPr>
              <a:t>Marko Milivojevic</a:t>
            </a:r>
            <a:r>
              <a:rPr lang="en-US" sz="2400" dirty="0">
                <a:sym typeface="Symbol" panose="05050102010706020507" pitchFamily="18" charset="2"/>
              </a:rPr>
              <a:t>,</a:t>
            </a:r>
            <a:endParaRPr lang="sk-SK" sz="2400" dirty="0"/>
          </a:p>
          <a:p>
            <a:pPr algn="ctr"/>
            <a:r>
              <a:rPr lang="sk-SK" dirty="0"/>
              <a:t>I. Štich</a:t>
            </a:r>
            <a:endParaRPr lang="en-US" baseline="30000" dirty="0"/>
          </a:p>
          <a:p>
            <a:pPr algn="ctr"/>
            <a:endParaRPr lang="en-US" sz="2000" dirty="0"/>
          </a:p>
          <a:p>
            <a:pPr algn="ctr">
              <a:lnSpc>
                <a:spcPct val="70000"/>
              </a:lnSpc>
            </a:pPr>
            <a:r>
              <a:rPr lang="en-US" sz="2000" baseline="30000" dirty="0"/>
              <a:t> </a:t>
            </a:r>
            <a:r>
              <a:rPr lang="cs-CZ" sz="2000" dirty="0"/>
              <a:t>CCMS</a:t>
            </a:r>
            <a:r>
              <a:rPr lang="sk-SK" sz="2000" dirty="0"/>
              <a:t>, </a:t>
            </a:r>
            <a:r>
              <a:rPr lang="sk-SK" sz="2000" dirty="0" err="1"/>
              <a:t>Inst</a:t>
            </a:r>
            <a:r>
              <a:rPr lang="sk-SK" sz="2000" dirty="0"/>
              <a:t>.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Ph</a:t>
            </a:r>
            <a:r>
              <a:rPr lang="en-US" sz="2000" dirty="0" err="1"/>
              <a:t>ysics</a:t>
            </a:r>
            <a:r>
              <a:rPr lang="en-US" sz="2000" dirty="0"/>
              <a:t>, Slovak Academy of Sciences</a:t>
            </a:r>
            <a:endParaRPr lang="sk-SK" sz="2000" dirty="0"/>
          </a:p>
          <a:p>
            <a:pPr algn="ctr">
              <a:lnSpc>
                <a:spcPct val="70000"/>
              </a:lnSpc>
            </a:pPr>
            <a:endParaRPr lang="cs-CZ" sz="2000" dirty="0"/>
          </a:p>
        </p:txBody>
      </p:sp>
      <p:pic>
        <p:nvPicPr>
          <p:cNvPr id="28676" name="Picture 4" descr="ccms-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631407"/>
            <a:ext cx="26098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2005013" y="4008487"/>
            <a:ext cx="5857875" cy="42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dirty="0">
                <a:solidFill>
                  <a:srgbClr val="C00000"/>
                </a:solidFill>
                <a:cs typeface="Times New Roman" charset="0"/>
              </a:rPr>
              <a:t>SLOVAK  ACADEMY OF SCIENCES</a:t>
            </a:r>
            <a:endParaRPr lang="sk-SK" dirty="0">
              <a:solidFill>
                <a:srgbClr val="C00000"/>
              </a:solidFill>
              <a:cs typeface="Times New Roman" charset="0"/>
            </a:endParaRPr>
          </a:p>
        </p:txBody>
      </p:sp>
      <p:pic>
        <p:nvPicPr>
          <p:cNvPr id="28679" name="Picture 31" descr="logo_1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725144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5" descr="CC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21388"/>
            <a:ext cx="8731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1" descr="C:\Users\stich\Desktop\img_120514599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588545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1763688" y="6010336"/>
            <a:ext cx="12602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/>
            <a:r>
              <a:rPr lang="sk-SK" sz="2000" u="sng" dirty="0" err="1"/>
              <a:t>Funding</a:t>
            </a:r>
            <a:r>
              <a:rPr lang="en-US" sz="2000" dirty="0"/>
              <a:t>: </a:t>
            </a:r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28686" name="Object 13"/>
          <p:cNvGraphicFramePr>
            <a:graphicFrameLocks noChangeAspect="1"/>
          </p:cNvGraphicFramePr>
          <p:nvPr/>
        </p:nvGraphicFramePr>
        <p:xfrm>
          <a:off x="7175127" y="5949280"/>
          <a:ext cx="135731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r:id="rId8" imgW="28808640" imgH="8246880" progId="">
                  <p:embed/>
                </p:oleObj>
              </mc:Choice>
              <mc:Fallback>
                <p:oleObj r:id="rId8" imgW="28808640" imgH="8246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127" y="5949280"/>
                        <a:ext cx="1357313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8" name="Obdĺžnik 3"/>
          <p:cNvSpPr>
            <a:spLocks noChangeArrowheads="1"/>
          </p:cNvSpPr>
          <p:nvPr/>
        </p:nvSpPr>
        <p:spPr bwMode="auto">
          <a:xfrm>
            <a:off x="3313113" y="5425281"/>
            <a:ext cx="241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2000" dirty="0"/>
              <a:t>http://www.</a:t>
            </a:r>
            <a:r>
              <a:rPr lang="en-US" sz="2000" dirty="0"/>
              <a:t>fu.sav.</a:t>
            </a:r>
            <a:r>
              <a:rPr lang="sk-SK" sz="2000" dirty="0" err="1"/>
              <a:t>sk</a:t>
            </a:r>
            <a:endParaRPr lang="sk-SK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558839-3867-4621-A5F5-45756B649D2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77432" y="6406919"/>
            <a:ext cx="999865" cy="40686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2D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phosphorene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09A308-E6AF-4B0D-B156-EC88937D49D6}"/>
              </a:ext>
            </a:extLst>
          </p:cNvPr>
          <p:cNvSpPr txBox="1"/>
          <p:nvPr/>
        </p:nvSpPr>
        <p:spPr>
          <a:xfrm>
            <a:off x="4283968" y="1704258"/>
            <a:ext cx="4572000" cy="1671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quasiparticle band gap scales linearly with the applied strain </a:t>
            </a:r>
            <a:r>
              <a:rPr lang="en-GB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(see dashed lines which highlight the gap ratios for  -1.00%: 0%: 2.5% ).</a:t>
            </a:r>
            <a:r>
              <a:rPr lang="en-GB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sz="12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highly nontrivial as the band gaps are differences between ground- and excited-state PESs. </a:t>
            </a:r>
            <a:endParaRPr lang="sk-SK" sz="12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strain band gap tuning is quite strong; the QMC values are about factor 2 stronger than those resulting from DFT (PBE, B3LYP) treatment, not shown. 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605CD-3543-42AA-9FA9-E6AF3B2EB16B}"/>
              </a:ext>
            </a:extLst>
          </p:cNvPr>
          <p:cNvGrpSpPr/>
          <p:nvPr/>
        </p:nvGrpSpPr>
        <p:grpSpPr>
          <a:xfrm>
            <a:off x="539552" y="1268760"/>
            <a:ext cx="3600450" cy="2795270"/>
            <a:chOff x="539552" y="1916832"/>
            <a:chExt cx="3600450" cy="27952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D31058-A030-480F-885D-1D9411B74522}"/>
                </a:ext>
              </a:extLst>
            </p:cNvPr>
            <p:cNvGrpSpPr/>
            <p:nvPr/>
          </p:nvGrpSpPr>
          <p:grpSpPr>
            <a:xfrm>
              <a:off x="539552" y="1916832"/>
              <a:ext cx="3600450" cy="2795270"/>
              <a:chOff x="683568" y="2281688"/>
              <a:chExt cx="3600450" cy="279527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CC51682-68F2-4309-AFB0-02D5906DC052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568" y="2281688"/>
                <a:ext cx="3600450" cy="279527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8178D4-597E-495A-859A-7F4D4F72FF28}"/>
                  </a:ext>
                </a:extLst>
              </p:cNvPr>
              <p:cNvSpPr txBox="1"/>
              <p:nvPr/>
            </p:nvSpPr>
            <p:spPr>
              <a:xfrm rot="16200000">
                <a:off x="474216" y="3398880"/>
                <a:ext cx="72648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k-SK" sz="1400" b="0" dirty="0"/>
                  <a:t>E</a:t>
                </a:r>
                <a:r>
                  <a:rPr lang="sk-SK" sz="1400" b="0" baseline="-25000" dirty="0"/>
                  <a:t>g</a:t>
                </a:r>
                <a:r>
                  <a:rPr lang="sk-SK" sz="1400" b="0" dirty="0"/>
                  <a:t> [</a:t>
                </a:r>
                <a:r>
                  <a:rPr lang="sk-SK" sz="1400" b="0" dirty="0" err="1"/>
                  <a:t>eV</a:t>
                </a:r>
                <a:r>
                  <a:rPr lang="sk-SK" sz="1400" b="0" dirty="0"/>
                  <a:t>]</a:t>
                </a:r>
                <a:endParaRPr lang="en-GB" sz="1400" b="0" dirty="0"/>
              </a:p>
            </p:txBody>
          </p:sp>
        </p:grpSp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22E65C8E-5544-4B51-9793-5F5C5713C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5474" y="3094494"/>
              <a:ext cx="43751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GB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lang="en-GB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5A4F759B-4DFB-4B57-81EF-9D0E812AA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7439" y="2763659"/>
              <a:ext cx="437515" cy="296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lang="en-US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en-GB" sz="1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6E4222BF-6C19-4B4B-ABAA-F6E90B909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704" y="2564904"/>
              <a:ext cx="437515" cy="278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US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lang="en-US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en-GB" sz="1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70CB67B-53CC-4708-8E4C-B7897D761238}"/>
              </a:ext>
            </a:extLst>
          </p:cNvPr>
          <p:cNvSpPr txBox="1"/>
          <p:nvPr/>
        </p:nvSpPr>
        <p:spPr>
          <a:xfrm>
            <a:off x="789025" y="4581128"/>
            <a:ext cx="687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0" dirty="0"/>
              <a:t>!!!</a:t>
            </a:r>
            <a:r>
              <a:rPr lang="sk-SK" b="0" dirty="0" err="1"/>
              <a:t>However</a:t>
            </a:r>
            <a:r>
              <a:rPr lang="sk-SK" b="0" dirty="0"/>
              <a:t>, </a:t>
            </a:r>
            <a:r>
              <a:rPr lang="sk-SK" b="0" dirty="0" err="1"/>
              <a:t>we</a:t>
            </a:r>
            <a:r>
              <a:rPr lang="sk-SK" b="0" dirty="0"/>
              <a:t> </a:t>
            </a:r>
            <a:r>
              <a:rPr lang="sk-SK" b="0" dirty="0" err="1"/>
              <a:t>don‘t</a:t>
            </a:r>
            <a:r>
              <a:rPr lang="sk-SK" b="0" dirty="0"/>
              <a:t> </a:t>
            </a:r>
            <a:r>
              <a:rPr lang="sk-SK" b="0" dirty="0" err="1"/>
              <a:t>know</a:t>
            </a:r>
            <a:r>
              <a:rPr lang="sk-SK" b="0" dirty="0"/>
              <a:t> </a:t>
            </a:r>
            <a:r>
              <a:rPr lang="sk-SK" b="0" dirty="0" err="1"/>
              <a:t>the</a:t>
            </a:r>
            <a:r>
              <a:rPr lang="sk-SK" b="0" dirty="0"/>
              <a:t> </a:t>
            </a:r>
            <a:r>
              <a:rPr lang="sk-SK" b="0" dirty="0" err="1"/>
              <a:t>unstrained</a:t>
            </a:r>
            <a:r>
              <a:rPr lang="sk-SK" b="0" dirty="0"/>
              <a:t> </a:t>
            </a:r>
            <a:r>
              <a:rPr lang="sk-SK" b="0" dirty="0" err="1"/>
              <a:t>structure</a:t>
            </a:r>
            <a:r>
              <a:rPr lang="sk-SK" b="0" dirty="0"/>
              <a:t>!!!</a:t>
            </a:r>
            <a:endParaRPr lang="en-GB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352261-F5C5-4FCA-AE41-1CE0C7201DCD}"/>
              </a:ext>
            </a:extLst>
          </p:cNvPr>
          <p:cNvSpPr txBox="1"/>
          <p:nvPr/>
        </p:nvSpPr>
        <p:spPr>
          <a:xfrm>
            <a:off x="789025" y="5050698"/>
            <a:ext cx="5774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0" dirty="0"/>
              <a:t>(</a:t>
            </a:r>
            <a:r>
              <a:rPr lang="sk-SK" sz="1600" b="0" dirty="0" err="1"/>
              <a:t>lattice</a:t>
            </a:r>
            <a:r>
              <a:rPr lang="sk-SK" sz="1600" b="0" dirty="0"/>
              <a:t> </a:t>
            </a:r>
            <a:r>
              <a:rPr lang="sk-SK" sz="1600" b="0" dirty="0" err="1"/>
              <a:t>parameters</a:t>
            </a:r>
            <a:r>
              <a:rPr lang="sk-SK" sz="1600" b="0" dirty="0"/>
              <a:t> </a:t>
            </a:r>
            <a:r>
              <a:rPr lang="sk-SK" sz="1600" b="0" i="1" dirty="0">
                <a:solidFill>
                  <a:srgbClr val="FF0000"/>
                </a:solidFill>
              </a:rPr>
              <a:t>a</a:t>
            </a:r>
            <a:r>
              <a:rPr lang="sk-SK" sz="1600" b="0" dirty="0"/>
              <a:t> and </a:t>
            </a:r>
            <a:r>
              <a:rPr lang="sk-SK" sz="1600" b="0" i="1" dirty="0">
                <a:solidFill>
                  <a:srgbClr val="0033CC"/>
                </a:solidFill>
              </a:rPr>
              <a:t>b</a:t>
            </a:r>
            <a:r>
              <a:rPr lang="sk-SK" sz="1600" b="0" dirty="0">
                <a:solidFill>
                  <a:srgbClr val="0033CC"/>
                </a:solidFill>
              </a:rPr>
              <a:t> </a:t>
            </a:r>
            <a:r>
              <a:rPr lang="sk-SK" sz="1600" b="0" dirty="0" err="1"/>
              <a:t>taken</a:t>
            </a:r>
            <a:r>
              <a:rPr lang="sk-SK" sz="1600" b="0" dirty="0"/>
              <a:t> </a:t>
            </a:r>
            <a:r>
              <a:rPr lang="sk-SK" sz="1600" b="0" dirty="0" err="1"/>
              <a:t>from</a:t>
            </a:r>
            <a:r>
              <a:rPr lang="sk-SK" sz="1600" b="0" dirty="0"/>
              <a:t> 3D </a:t>
            </a:r>
            <a:r>
              <a:rPr lang="sk-SK" sz="1600" b="0" dirty="0" err="1"/>
              <a:t>black</a:t>
            </a:r>
            <a:r>
              <a:rPr lang="sk-SK" sz="1600" b="0" dirty="0"/>
              <a:t> </a:t>
            </a:r>
            <a:r>
              <a:rPr lang="sk-SK" sz="1600" b="0" dirty="0" err="1"/>
              <a:t>phosphorus</a:t>
            </a:r>
            <a:r>
              <a:rPr lang="sk-SK" sz="1600" b="0" dirty="0"/>
              <a:t> </a:t>
            </a:r>
            <a:r>
              <a:rPr lang="sk-SK" sz="1600" b="0" dirty="0" err="1"/>
              <a:t>crystal</a:t>
            </a:r>
            <a:r>
              <a:rPr lang="sk-SK" sz="1600" b="0" dirty="0"/>
              <a:t>)</a:t>
            </a:r>
            <a:endParaRPr lang="en-GB" sz="1600" b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2CA1C1-7799-4B1D-996C-CA8BAB793EAE}"/>
              </a:ext>
            </a:extLst>
          </p:cNvPr>
          <p:cNvSpPr txBox="1"/>
          <p:nvPr/>
        </p:nvSpPr>
        <p:spPr>
          <a:xfrm>
            <a:off x="789025" y="5358088"/>
            <a:ext cx="6845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0" dirty="0"/>
              <a:t>...and </a:t>
            </a:r>
            <a:r>
              <a:rPr lang="sk-SK" b="0" dirty="0" err="1"/>
              <a:t>internal</a:t>
            </a:r>
            <a:r>
              <a:rPr lang="sk-SK" b="0" dirty="0"/>
              <a:t> </a:t>
            </a:r>
            <a:r>
              <a:rPr lang="sk-SK" b="0" dirty="0" err="1"/>
              <a:t>parameters</a:t>
            </a:r>
            <a:r>
              <a:rPr lang="sk-SK" b="0" dirty="0"/>
              <a:t> </a:t>
            </a:r>
            <a:r>
              <a:rPr lang="sk-SK" b="0" i="1" dirty="0">
                <a:solidFill>
                  <a:srgbClr val="5CAA5C"/>
                </a:solidFill>
              </a:rPr>
              <a:t>y</a:t>
            </a:r>
            <a:r>
              <a:rPr lang="sk-SK" b="0" i="1" dirty="0"/>
              <a:t> </a:t>
            </a:r>
            <a:r>
              <a:rPr lang="sk-SK" b="0" dirty="0"/>
              <a:t>and </a:t>
            </a:r>
            <a:r>
              <a:rPr lang="sk-SK" b="0" i="1" dirty="0">
                <a:solidFill>
                  <a:srgbClr val="FF00FF"/>
                </a:solidFill>
              </a:rPr>
              <a:t>z</a:t>
            </a:r>
            <a:r>
              <a:rPr lang="sk-SK" b="0" dirty="0"/>
              <a:t> </a:t>
            </a:r>
            <a:r>
              <a:rPr lang="sk-SK" b="0" dirty="0" err="1"/>
              <a:t>only</a:t>
            </a:r>
            <a:r>
              <a:rPr lang="sk-SK" b="0" dirty="0"/>
              <a:t> DFT </a:t>
            </a:r>
            <a:r>
              <a:rPr lang="sk-SK" b="0" dirty="0" err="1"/>
              <a:t>optimized</a:t>
            </a:r>
            <a:endParaRPr lang="en-GB" b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8A7125-67A8-467A-96B2-6965B43C4E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07" y="3356992"/>
            <a:ext cx="1786658" cy="134672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5DB888-DA97-40BD-9879-0764C9B5C1E4}"/>
              </a:ext>
            </a:extLst>
          </p:cNvPr>
          <p:cNvSpPr/>
          <p:nvPr/>
        </p:nvSpPr>
        <p:spPr>
          <a:xfrm>
            <a:off x="789025" y="4651638"/>
            <a:ext cx="6845977" cy="7376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F7B9FD3-50B3-4637-BB7E-D48819604D09}"/>
              </a:ext>
            </a:extLst>
          </p:cNvPr>
          <p:cNvSpPr/>
          <p:nvPr/>
        </p:nvSpPr>
        <p:spPr>
          <a:xfrm>
            <a:off x="811557" y="5436254"/>
            <a:ext cx="6845977" cy="35142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F40535B-DE22-4446-A841-7E5CAFB58481}"/>
              </a:ext>
            </a:extLst>
          </p:cNvPr>
          <p:cNvSpPr/>
          <p:nvPr/>
        </p:nvSpPr>
        <p:spPr>
          <a:xfrm rot="10800000">
            <a:off x="7695728" y="4935747"/>
            <a:ext cx="260822" cy="1548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1C9FD01-AFE5-447A-BD05-AF4971631017}"/>
              </a:ext>
            </a:extLst>
          </p:cNvPr>
          <p:cNvSpPr/>
          <p:nvPr/>
        </p:nvSpPr>
        <p:spPr>
          <a:xfrm rot="10800000">
            <a:off x="7695554" y="5517232"/>
            <a:ext cx="260822" cy="1548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58A46B-15DB-4110-93B4-FCAB83313ACE}"/>
              </a:ext>
            </a:extLst>
          </p:cNvPr>
          <p:cNvSpPr txBox="1"/>
          <p:nvPr/>
        </p:nvSpPr>
        <p:spPr>
          <a:xfrm>
            <a:off x="7896092" y="4814738"/>
            <a:ext cx="1306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/>
              <a:t>more </a:t>
            </a:r>
            <a:r>
              <a:rPr lang="sk-SK" sz="1600" dirty="0" err="1"/>
              <a:t>serious</a:t>
            </a:r>
            <a:endParaRPr lang="en-GB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A2A5FF-3D75-4E8E-8F1D-4237640C8C9C}"/>
              </a:ext>
            </a:extLst>
          </p:cNvPr>
          <p:cNvSpPr txBox="1"/>
          <p:nvPr/>
        </p:nvSpPr>
        <p:spPr>
          <a:xfrm>
            <a:off x="7896092" y="5394702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err="1"/>
              <a:t>less</a:t>
            </a:r>
            <a:r>
              <a:rPr lang="sk-SK" sz="1600" dirty="0"/>
              <a:t> </a:t>
            </a:r>
            <a:r>
              <a:rPr lang="sk-SK" sz="1600" dirty="0" err="1"/>
              <a:t>serious</a:t>
            </a:r>
            <a:endParaRPr lang="en-GB" sz="1600" dirty="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D91F0E44-C7A3-4E17-BBE6-318D30F3F98E}"/>
              </a:ext>
            </a:extLst>
          </p:cNvPr>
          <p:cNvSpPr/>
          <p:nvPr/>
        </p:nvSpPr>
        <p:spPr>
          <a:xfrm rot="5400000">
            <a:off x="3871107" y="3655876"/>
            <a:ext cx="144016" cy="444279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B75675-1041-44F8-9599-D97EF51AB580}"/>
              </a:ext>
            </a:extLst>
          </p:cNvPr>
          <p:cNvSpPr txBox="1"/>
          <p:nvPr/>
        </p:nvSpPr>
        <p:spPr>
          <a:xfrm>
            <a:off x="2442543" y="5878298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0" dirty="0">
                <a:solidFill>
                  <a:srgbClr val="FF0000"/>
                </a:solidFill>
              </a:rPr>
              <a:t>4 </a:t>
            </a:r>
            <a:r>
              <a:rPr lang="sk-SK" b="0" dirty="0" err="1">
                <a:solidFill>
                  <a:srgbClr val="FF0000"/>
                </a:solidFill>
              </a:rPr>
              <a:t>structural</a:t>
            </a:r>
            <a:r>
              <a:rPr lang="sk-SK" b="0" dirty="0">
                <a:solidFill>
                  <a:srgbClr val="FF0000"/>
                </a:solidFill>
              </a:rPr>
              <a:t> </a:t>
            </a:r>
            <a:r>
              <a:rPr lang="sk-SK" b="0" dirty="0" err="1">
                <a:solidFill>
                  <a:srgbClr val="FF0000"/>
                </a:solidFill>
              </a:rPr>
              <a:t>parameters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617940-9F2D-4442-B44C-F85C1D9709AE}"/>
              </a:ext>
            </a:extLst>
          </p:cNvPr>
          <p:cNvSpPr txBox="1"/>
          <p:nvPr/>
        </p:nvSpPr>
        <p:spPr>
          <a:xfrm>
            <a:off x="1833487" y="6449626"/>
            <a:ext cx="4613030" cy="280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sk-SK" sz="12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Brndiar</a:t>
            </a:r>
            <a:r>
              <a:rPr lang="sk-SK" sz="1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 </a:t>
            </a:r>
            <a:r>
              <a:rPr lang="en-GB" sz="12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Mitas</a:t>
            </a:r>
            <a:r>
              <a:rPr lang="en-GB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Fabian, and I. Štich,</a:t>
            </a:r>
            <a:r>
              <a:rPr lang="sk-SK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sz="12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</a:t>
            </a:r>
            <a:r>
              <a:rPr lang="sk-SK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(2021)</a:t>
            </a:r>
            <a:r>
              <a:rPr lang="en-GB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8" grpId="0"/>
      <p:bldP spid="19" grpId="0"/>
      <p:bldP spid="11" grpId="0" animBg="1"/>
      <p:bldP spid="22" grpId="0" animBg="1"/>
      <p:bldP spid="16" grpId="0" animBg="1"/>
      <p:bldP spid="24" grpId="0" animBg="1"/>
      <p:bldP spid="17" grpId="0"/>
      <p:bldP spid="26" grpId="0"/>
      <p:bldP spid="21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2D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phosphorene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2C484A-4790-40A3-ACAA-CACE301F347D}"/>
              </a:ext>
            </a:extLst>
          </p:cNvPr>
          <p:cNvSpPr txBox="1"/>
          <p:nvPr/>
        </p:nvSpPr>
        <p:spPr>
          <a:xfrm>
            <a:off x="395536" y="1052736"/>
            <a:ext cx="196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0" dirty="0" err="1"/>
              <a:t>Full</a:t>
            </a:r>
            <a:r>
              <a:rPr lang="sk-SK" b="0" dirty="0"/>
              <a:t> </a:t>
            </a:r>
            <a:r>
              <a:rPr lang="sk-SK" b="0" dirty="0" err="1"/>
              <a:t>approach</a:t>
            </a:r>
            <a:r>
              <a:rPr lang="sk-SK" b="0" dirty="0"/>
              <a:t>:</a:t>
            </a:r>
            <a:endParaRPr lang="en-GB" b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520E1-8291-4D61-BCA8-8D42F4DB8DF9}"/>
              </a:ext>
            </a:extLst>
          </p:cNvPr>
          <p:cNvSpPr txBox="1"/>
          <p:nvPr/>
        </p:nvSpPr>
        <p:spPr>
          <a:xfrm>
            <a:off x="395536" y="1412776"/>
            <a:ext cx="785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0" dirty="0" err="1"/>
              <a:t>fixing</a:t>
            </a:r>
            <a:r>
              <a:rPr lang="sk-SK" b="0" dirty="0"/>
              <a:t> </a:t>
            </a:r>
            <a:r>
              <a:rPr lang="sk-SK" b="0" dirty="0" err="1"/>
              <a:t>all</a:t>
            </a:r>
            <a:r>
              <a:rPr lang="sk-SK" b="0" dirty="0"/>
              <a:t> 4 </a:t>
            </a:r>
            <a:r>
              <a:rPr lang="sk-SK" b="0" dirty="0" err="1"/>
              <a:t>parameters</a:t>
            </a:r>
            <a:r>
              <a:rPr lang="sk-SK" b="0" dirty="0"/>
              <a:t> </a:t>
            </a:r>
            <a:r>
              <a:rPr lang="sk-SK" b="0" i="1" dirty="0">
                <a:solidFill>
                  <a:srgbClr val="FF0000"/>
                </a:solidFill>
              </a:rPr>
              <a:t>a</a:t>
            </a:r>
            <a:r>
              <a:rPr lang="sk-SK" b="0" dirty="0">
                <a:solidFill>
                  <a:prstClr val="black"/>
                </a:solidFill>
              </a:rPr>
              <a:t>, </a:t>
            </a:r>
            <a:r>
              <a:rPr lang="sk-SK" b="0" i="1" dirty="0">
                <a:solidFill>
                  <a:srgbClr val="0033CC"/>
                </a:solidFill>
              </a:rPr>
              <a:t>b,</a:t>
            </a:r>
            <a:r>
              <a:rPr lang="sk-SK" b="0" dirty="0">
                <a:solidFill>
                  <a:srgbClr val="0033CC"/>
                </a:solidFill>
              </a:rPr>
              <a:t> </a:t>
            </a:r>
            <a:r>
              <a:rPr lang="sk-SK" b="0" i="1" dirty="0">
                <a:solidFill>
                  <a:srgbClr val="5CAA5C"/>
                </a:solidFill>
              </a:rPr>
              <a:t>y,</a:t>
            </a:r>
            <a:r>
              <a:rPr lang="sk-SK" b="0" i="1" dirty="0"/>
              <a:t> </a:t>
            </a:r>
            <a:r>
              <a:rPr lang="sk-SK" b="0" dirty="0"/>
              <a:t>and </a:t>
            </a:r>
            <a:r>
              <a:rPr lang="sk-SK" b="0" i="1" dirty="0">
                <a:solidFill>
                  <a:srgbClr val="FF00FF"/>
                </a:solidFill>
              </a:rPr>
              <a:t>z</a:t>
            </a:r>
            <a:r>
              <a:rPr lang="sk-SK" b="0" dirty="0"/>
              <a:t>: </a:t>
            </a:r>
            <a:r>
              <a:rPr lang="sk-SK" b="0" dirty="0" err="1">
                <a:solidFill>
                  <a:srgbClr val="FF0000"/>
                </a:solidFill>
              </a:rPr>
              <a:t>paraboloid</a:t>
            </a:r>
            <a:r>
              <a:rPr lang="sk-SK" b="0" dirty="0">
                <a:solidFill>
                  <a:srgbClr val="FF0000"/>
                </a:solidFill>
              </a:rPr>
              <a:t> </a:t>
            </a:r>
            <a:r>
              <a:rPr lang="sk-SK" b="0" dirty="0" err="1">
                <a:solidFill>
                  <a:srgbClr val="FF0000"/>
                </a:solidFill>
              </a:rPr>
              <a:t>approximation</a:t>
            </a:r>
            <a:endParaRPr lang="en-GB" b="0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46177D-4FB9-4713-B25C-916CC2BC9F23}"/>
              </a:ext>
            </a:extLst>
          </p:cNvPr>
          <p:cNvGrpSpPr/>
          <p:nvPr/>
        </p:nvGrpSpPr>
        <p:grpSpPr>
          <a:xfrm>
            <a:off x="35496" y="5183320"/>
            <a:ext cx="8040984" cy="1630056"/>
            <a:chOff x="35496" y="5027692"/>
            <a:chExt cx="8040984" cy="16300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E816C6-51B6-44E8-B7AD-E7B2792D3581}"/>
                </a:ext>
              </a:extLst>
            </p:cNvPr>
            <p:cNvSpPr txBox="1"/>
            <p:nvPr/>
          </p:nvSpPr>
          <p:spPr>
            <a:xfrm>
              <a:off x="35496" y="5027692"/>
              <a:ext cx="804098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Symbol" panose="05050102010706020507" pitchFamily="18" charset="2"/>
                <a:buChar char="Þ"/>
              </a:pPr>
              <a:r>
                <a:rPr lang="sk-SK" dirty="0" err="1">
                  <a:sym typeface="Symbol" panose="05050102010706020507" pitchFamily="18" charset="2"/>
                </a:rPr>
                <a:t>this</a:t>
              </a:r>
              <a:r>
                <a:rPr lang="sk-SK" dirty="0">
                  <a:sym typeface="Symbol" panose="05050102010706020507" pitchFamily="18" charset="2"/>
                </a:rPr>
                <a:t> </a:t>
              </a:r>
              <a:r>
                <a:rPr lang="sk-SK" dirty="0" err="1">
                  <a:sym typeface="Symbol" panose="05050102010706020507" pitchFamily="18" charset="2"/>
                </a:rPr>
                <a:t>allows</a:t>
              </a:r>
              <a:r>
                <a:rPr lang="sk-SK" dirty="0">
                  <a:sym typeface="Symbol" panose="05050102010706020507" pitchFamily="18" charset="2"/>
                </a:rPr>
                <a:t> </a:t>
              </a:r>
              <a:r>
                <a:rPr lang="sk-SK" dirty="0" err="1">
                  <a:sym typeface="Symbol" panose="05050102010706020507" pitchFamily="18" charset="2"/>
                </a:rPr>
                <a:t>calculation</a:t>
              </a:r>
              <a:r>
                <a:rPr lang="sk-SK" dirty="0">
                  <a:sym typeface="Symbol" panose="05050102010706020507" pitchFamily="18" charset="2"/>
                </a:rPr>
                <a:t> of </a:t>
              </a:r>
              <a:r>
                <a:rPr lang="sk-SK" dirty="0" err="1">
                  <a:sym typeface="Symbol" panose="05050102010706020507" pitchFamily="18" charset="2"/>
                </a:rPr>
                <a:t>the</a:t>
              </a:r>
              <a:r>
                <a:rPr lang="sk-SK" dirty="0">
                  <a:sym typeface="Symbol" panose="05050102010706020507" pitchFamily="18" charset="2"/>
                </a:rPr>
                <a:t> </a:t>
              </a:r>
              <a:r>
                <a:rPr lang="sk-SK" dirty="0" err="1">
                  <a:sym typeface="Symbol" panose="05050102010706020507" pitchFamily="18" charset="2"/>
                </a:rPr>
                <a:t>effect</a:t>
              </a:r>
              <a:r>
                <a:rPr lang="sk-SK" dirty="0">
                  <a:sym typeface="Symbol" panose="05050102010706020507" pitchFamily="18" charset="2"/>
                </a:rPr>
                <a:t> of </a:t>
              </a:r>
              <a:r>
                <a:rPr lang="sk-SK" dirty="0" err="1">
                  <a:sym typeface="Symbol" panose="05050102010706020507" pitchFamily="18" charset="2"/>
                </a:rPr>
                <a:t>arbitrary</a:t>
              </a:r>
              <a:r>
                <a:rPr lang="sk-SK" dirty="0">
                  <a:sym typeface="Symbol" panose="05050102010706020507" pitchFamily="18" charset="2"/>
                </a:rPr>
                <a:t> </a:t>
              </a:r>
              <a:r>
                <a:rPr lang="sk-SK" dirty="0" err="1">
                  <a:sym typeface="Symbol" panose="05050102010706020507" pitchFamily="18" charset="2"/>
                </a:rPr>
                <a:t>strains</a:t>
              </a:r>
              <a:r>
                <a:rPr lang="sk-SK" dirty="0">
                  <a:sym typeface="Symbol" panose="05050102010706020507" pitchFamily="18" charset="2"/>
                </a:rPr>
                <a:t>: </a:t>
              </a:r>
            </a:p>
            <a:p>
              <a:r>
                <a:rPr lang="sk-SK" dirty="0">
                  <a:sym typeface="Symbol" panose="05050102010706020507" pitchFamily="18" charset="2"/>
                </a:rPr>
                <a:t>                                                                                      - </a:t>
              </a:r>
              <a:r>
                <a:rPr lang="sk-SK" dirty="0" err="1">
                  <a:sym typeface="Symbol" panose="05050102010706020507" pitchFamily="18" charset="2"/>
                </a:rPr>
                <a:t>uniaxial</a:t>
              </a:r>
              <a:endParaRPr lang="sk-SK" dirty="0">
                <a:sym typeface="Symbol" panose="05050102010706020507" pitchFamily="18" charset="2"/>
              </a:endParaRPr>
            </a:p>
            <a:p>
              <a:r>
                <a:rPr lang="sk-SK" dirty="0">
                  <a:sym typeface="Symbol" panose="05050102010706020507" pitchFamily="18" charset="2"/>
                </a:rPr>
                <a:t>                                                                                      - </a:t>
              </a:r>
              <a:r>
                <a:rPr lang="sk-SK" dirty="0" err="1">
                  <a:sym typeface="Symbol" panose="05050102010706020507" pitchFamily="18" charset="2"/>
                </a:rPr>
                <a:t>biaxial</a:t>
              </a:r>
              <a:endParaRPr lang="sk-SK" dirty="0">
                <a:sym typeface="Symbol" panose="05050102010706020507" pitchFamily="18" charset="2"/>
              </a:endParaRPr>
            </a:p>
            <a:p>
              <a:r>
                <a:rPr lang="sk-SK" dirty="0">
                  <a:sym typeface="Symbol" panose="05050102010706020507" pitchFamily="18" charset="2"/>
                </a:rPr>
                <a:t>                                                                                              </a:t>
              </a:r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93FADA-0300-4873-ABD6-4D4DBE021061}"/>
                </a:ext>
              </a:extLst>
            </p:cNvPr>
            <p:cNvSpPr txBox="1"/>
            <p:nvPr/>
          </p:nvSpPr>
          <p:spPr>
            <a:xfrm rot="16200000">
              <a:off x="7076891" y="618069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</a:t>
              </a:r>
              <a:endParaRPr lang="en-GB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4804A5C-D8D4-40EB-BE40-4A3013556E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89909"/>
            <a:ext cx="3275965" cy="27070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1F254C-A024-4DC3-B5FB-ED96E7239D0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95"/>
          <a:stretch/>
        </p:blipFill>
        <p:spPr bwMode="auto">
          <a:xfrm>
            <a:off x="3322256" y="1844824"/>
            <a:ext cx="2491740" cy="2703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DCF665-DF21-45D5-B1AF-56F0E10E3773}"/>
              </a:ext>
            </a:extLst>
          </p:cNvPr>
          <p:cNvSpPr txBox="1"/>
          <p:nvPr/>
        </p:nvSpPr>
        <p:spPr>
          <a:xfrm>
            <a:off x="3078746" y="5796553"/>
            <a:ext cx="2960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sk-SK" sz="1600" dirty="0" err="1">
                <a:sym typeface="Symbol" panose="05050102010706020507" pitchFamily="18" charset="2"/>
              </a:rPr>
              <a:t>fitted</a:t>
            </a:r>
            <a:r>
              <a:rPr lang="sk-SK" sz="1600" dirty="0">
                <a:sym typeface="Symbol" panose="05050102010706020507" pitchFamily="18" charset="2"/>
              </a:rPr>
              <a:t> </a:t>
            </a:r>
            <a:r>
              <a:rPr lang="sk-SK" sz="1600" dirty="0" err="1">
                <a:sym typeface="Symbol" panose="05050102010706020507" pitchFamily="18" charset="2"/>
              </a:rPr>
              <a:t>analytical</a:t>
            </a:r>
            <a:r>
              <a:rPr lang="sk-SK" sz="1600" dirty="0">
                <a:sym typeface="Symbol" panose="05050102010706020507" pitchFamily="18" charset="2"/>
              </a:rPr>
              <a:t> formula </a:t>
            </a:r>
            <a:r>
              <a:rPr lang="sk-SK" sz="1600" dirty="0" err="1">
                <a:sym typeface="Symbol" panose="05050102010706020507" pitchFamily="18" charset="2"/>
              </a:rPr>
              <a:t>for</a:t>
            </a:r>
            <a:endParaRPr lang="sk-SK" sz="1600" dirty="0">
              <a:sym typeface="Symbol" panose="05050102010706020507" pitchFamily="18" charset="2"/>
            </a:endParaRPr>
          </a:p>
          <a:p>
            <a:r>
              <a:rPr lang="sk-SK" sz="1600" dirty="0">
                <a:sym typeface="Symbol" panose="05050102010706020507" pitchFamily="18" charset="2"/>
              </a:rPr>
              <a:t>      </a:t>
            </a:r>
            <a:r>
              <a:rPr lang="sk-SK" sz="1600" dirty="0" err="1">
                <a:sym typeface="Symbol" panose="05050102010706020507" pitchFamily="18" charset="2"/>
              </a:rPr>
              <a:t>ground</a:t>
            </a:r>
            <a:r>
              <a:rPr lang="sk-SK" sz="1600" dirty="0">
                <a:sym typeface="Symbol" panose="05050102010706020507" pitchFamily="18" charset="2"/>
              </a:rPr>
              <a:t>- and </a:t>
            </a:r>
            <a:r>
              <a:rPr lang="sk-SK" sz="1600" dirty="0" err="1">
                <a:sym typeface="Symbol" panose="05050102010706020507" pitchFamily="18" charset="2"/>
              </a:rPr>
              <a:t>excited</a:t>
            </a:r>
            <a:r>
              <a:rPr lang="sk-SK" sz="1600" dirty="0">
                <a:sym typeface="Symbol" panose="05050102010706020507" pitchFamily="18" charset="2"/>
              </a:rPr>
              <a:t> </a:t>
            </a:r>
            <a:r>
              <a:rPr lang="sk-SK" sz="1600" dirty="0" err="1">
                <a:sym typeface="Symbol" panose="05050102010706020507" pitchFamily="18" charset="2"/>
              </a:rPr>
              <a:t>states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67A3A-4333-4B3B-B9F0-A7512B25C058}"/>
              </a:ext>
            </a:extLst>
          </p:cNvPr>
          <p:cNvSpPr txBox="1"/>
          <p:nvPr/>
        </p:nvSpPr>
        <p:spPr>
          <a:xfrm>
            <a:off x="88763" y="4191471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0" dirty="0">
                <a:sym typeface="Symbol" panose="05050102010706020507" pitchFamily="18" charset="2"/>
              </a:rPr>
              <a:t>               </a:t>
            </a:r>
          </a:p>
          <a:p>
            <a:r>
              <a:rPr lang="sk-SK" sz="1200" b="0" dirty="0" err="1"/>
              <a:t>previous</a:t>
            </a:r>
            <a:r>
              <a:rPr lang="sk-SK" sz="1200" b="0" dirty="0"/>
              <a:t> </a:t>
            </a:r>
            <a:r>
              <a:rPr lang="sk-SK" sz="1200" b="0" dirty="0" err="1"/>
              <a:t>results</a:t>
            </a:r>
            <a:endParaRPr lang="en-GB" sz="12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4F3A8-49EA-431B-BE8D-FA2CEEE3A85A}"/>
              </a:ext>
            </a:extLst>
          </p:cNvPr>
          <p:cNvSpPr txBox="1"/>
          <p:nvPr/>
        </p:nvSpPr>
        <p:spPr>
          <a:xfrm>
            <a:off x="593974" y="3416393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0" dirty="0"/>
              <a:t>3D </a:t>
            </a:r>
            <a:r>
              <a:rPr lang="sk-SK" sz="1200" b="0" dirty="0" err="1"/>
              <a:t>crystal</a:t>
            </a:r>
            <a:endParaRPr lang="sk-SK" sz="1200" b="0" dirty="0"/>
          </a:p>
          <a:p>
            <a:r>
              <a:rPr lang="sk-SK" sz="1200" b="0" dirty="0"/>
              <a:t>        </a:t>
            </a:r>
            <a:r>
              <a:rPr lang="sk-SK" sz="1200" b="0" dirty="0">
                <a:sym typeface="Symbol" panose="05050102010706020507" pitchFamily="18" charset="2"/>
              </a:rPr>
              <a:t></a:t>
            </a:r>
            <a:endParaRPr lang="en-GB" sz="1200" b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4DAC6A-B49E-4730-A3A9-833DBA6DB011}"/>
              </a:ext>
            </a:extLst>
          </p:cNvPr>
          <p:cNvSpPr/>
          <p:nvPr/>
        </p:nvSpPr>
        <p:spPr>
          <a:xfrm>
            <a:off x="976158" y="2355666"/>
            <a:ext cx="393774" cy="1510500"/>
          </a:xfrm>
          <a:custGeom>
            <a:avLst/>
            <a:gdLst>
              <a:gd name="connsiteX0" fmla="*/ 53803 w 393774"/>
              <a:gd name="connsiteY0" fmla="*/ 1510500 h 1510500"/>
              <a:gd name="connsiteX1" fmla="*/ 247234 w 393774"/>
              <a:gd name="connsiteY1" fmla="*/ 1235007 h 1510500"/>
              <a:gd name="connsiteX2" fmla="*/ 364465 w 393774"/>
              <a:gd name="connsiteY2" fmla="*/ 883315 h 1510500"/>
              <a:gd name="connsiteX3" fmla="*/ 382049 w 393774"/>
              <a:gd name="connsiteY3" fmla="*/ 473007 h 1510500"/>
              <a:gd name="connsiteX4" fmla="*/ 212065 w 393774"/>
              <a:gd name="connsiteY4" fmla="*/ 168207 h 1510500"/>
              <a:gd name="connsiteX5" fmla="*/ 12772 w 393774"/>
              <a:gd name="connsiteY5" fmla="*/ 9946 h 1510500"/>
              <a:gd name="connsiteX6" fmla="*/ 18634 w 393774"/>
              <a:gd name="connsiteY6" fmla="*/ 15807 h 1510500"/>
              <a:gd name="connsiteX7" fmla="*/ 6911 w 393774"/>
              <a:gd name="connsiteY7" fmla="*/ 9946 h 151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774" h="1510500">
                <a:moveTo>
                  <a:pt x="53803" y="1510500"/>
                </a:moveTo>
                <a:cubicBezTo>
                  <a:pt x="124630" y="1425019"/>
                  <a:pt x="195457" y="1339538"/>
                  <a:pt x="247234" y="1235007"/>
                </a:cubicBezTo>
                <a:cubicBezTo>
                  <a:pt x="299011" y="1130476"/>
                  <a:pt x="341996" y="1010315"/>
                  <a:pt x="364465" y="883315"/>
                </a:cubicBezTo>
                <a:cubicBezTo>
                  <a:pt x="386934" y="756315"/>
                  <a:pt x="407449" y="592192"/>
                  <a:pt x="382049" y="473007"/>
                </a:cubicBezTo>
                <a:cubicBezTo>
                  <a:pt x="356649" y="353822"/>
                  <a:pt x="273611" y="245384"/>
                  <a:pt x="212065" y="168207"/>
                </a:cubicBezTo>
                <a:cubicBezTo>
                  <a:pt x="150519" y="91030"/>
                  <a:pt x="12772" y="9946"/>
                  <a:pt x="12772" y="9946"/>
                </a:cubicBezTo>
                <a:cubicBezTo>
                  <a:pt x="-19467" y="-15454"/>
                  <a:pt x="19611" y="15807"/>
                  <a:pt x="18634" y="15807"/>
                </a:cubicBezTo>
                <a:cubicBezTo>
                  <a:pt x="17657" y="15807"/>
                  <a:pt x="12284" y="12876"/>
                  <a:pt x="6911" y="9946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89DCF-E05B-4B93-A5BE-45831219F75D}"/>
              </a:ext>
            </a:extLst>
          </p:cNvPr>
          <p:cNvSpPr txBox="1"/>
          <p:nvPr/>
        </p:nvSpPr>
        <p:spPr>
          <a:xfrm>
            <a:off x="107504" y="4653136"/>
            <a:ext cx="4061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dirty="0">
                <a:sym typeface="Symbol" panose="05050102010706020507" pitchFamily="18" charset="2"/>
              </a:rPr>
              <a:t></a:t>
            </a:r>
            <a:r>
              <a:rPr lang="sk-SK" sz="1600" b="0" dirty="0">
                <a:sym typeface="Symbol" panose="05050102010706020507" pitchFamily="18" charset="2"/>
              </a:rPr>
              <a:t> </a:t>
            </a:r>
            <a:r>
              <a:rPr lang="sk-SK" sz="1600" b="0" dirty="0" err="1">
                <a:sym typeface="Symbol" panose="05050102010706020507" pitchFamily="18" charset="2"/>
              </a:rPr>
              <a:t>large</a:t>
            </a:r>
            <a:r>
              <a:rPr lang="sk-SK" sz="1600" b="0" dirty="0">
                <a:sym typeface="Symbol" panose="05050102010706020507" pitchFamily="18" charset="2"/>
              </a:rPr>
              <a:t> </a:t>
            </a:r>
            <a:r>
              <a:rPr lang="sk-SK" sz="1600" b="0" dirty="0" err="1">
                <a:sym typeface="Symbol" panose="05050102010706020507" pitchFamily="18" charset="2"/>
              </a:rPr>
              <a:t>modification</a:t>
            </a:r>
            <a:r>
              <a:rPr lang="sk-SK" sz="1600" b="0" dirty="0">
                <a:sym typeface="Symbol" panose="05050102010706020507" pitchFamily="18" charset="2"/>
              </a:rPr>
              <a:t> of </a:t>
            </a:r>
            <a:r>
              <a:rPr lang="sk-SK" sz="1600" b="0" dirty="0" err="1">
                <a:sym typeface="Symbol" panose="05050102010706020507" pitchFamily="18" charset="2"/>
              </a:rPr>
              <a:t>the</a:t>
            </a:r>
            <a:r>
              <a:rPr lang="sk-SK" sz="1600" b="0" dirty="0">
                <a:sym typeface="Symbol" panose="05050102010706020507" pitchFamily="18" charset="2"/>
              </a:rPr>
              <a:t> </a:t>
            </a:r>
            <a:r>
              <a:rPr lang="sk-SK" sz="1600" b="0" i="1" dirty="0">
                <a:solidFill>
                  <a:srgbClr val="0070C0"/>
                </a:solidFill>
                <a:sym typeface="Symbol" panose="05050102010706020507" pitchFamily="18" charset="2"/>
              </a:rPr>
              <a:t>b</a:t>
            </a:r>
            <a:r>
              <a:rPr lang="sk-SK" sz="1600" b="0" dirty="0">
                <a:sym typeface="Symbol" panose="05050102010706020507" pitchFamily="18" charset="2"/>
              </a:rPr>
              <a:t> </a:t>
            </a:r>
            <a:r>
              <a:rPr lang="sk-SK" sz="1600" b="0" dirty="0" err="1">
                <a:sym typeface="Symbol" panose="05050102010706020507" pitchFamily="18" charset="2"/>
              </a:rPr>
              <a:t>lattice</a:t>
            </a:r>
            <a:r>
              <a:rPr lang="sk-SK" sz="1600" b="0" dirty="0">
                <a:sym typeface="Symbol" panose="05050102010706020507" pitchFamily="18" charset="2"/>
              </a:rPr>
              <a:t> parameter</a:t>
            </a:r>
            <a:endParaRPr lang="en-GB" sz="1600" b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D6BBD4-51AC-4A49-8A3A-58628F9FA8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17032"/>
            <a:ext cx="1786658" cy="13467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2AD912-326C-4D9B-8815-3BD49010D660}"/>
              </a:ext>
            </a:extLst>
          </p:cNvPr>
          <p:cNvSpPr txBox="1"/>
          <p:nvPr/>
        </p:nvSpPr>
        <p:spPr>
          <a:xfrm>
            <a:off x="5688632" y="1844824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fit the </a:t>
            </a:r>
            <a:r>
              <a:rPr lang="sk-SK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GB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structural parameters, a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k-SK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k-SK" sz="1600" b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GB" sz="16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grid </a:t>
            </a:r>
            <a:r>
              <a:rPr lang="en-GB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</a:t>
            </a:r>
            <a:r>
              <a:rPr lang="sk-SK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25 </a:t>
            </a:r>
            <a:r>
              <a:rPr lang="en-GB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points around the </a:t>
            </a:r>
            <a:endParaRPr lang="sk-SK" sz="16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k-SK" sz="1600" b="0" dirty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GB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presumed minimum was selected </a:t>
            </a:r>
            <a:endParaRPr lang="sk-SK" sz="16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total </a:t>
            </a:r>
            <a:r>
              <a:rPr lang="en-GB" sz="1600" b="0" dirty="0">
                <a:latin typeface="Times New Roman" panose="02020603050405020304" pitchFamily="18" charset="0"/>
                <a:ea typeface="Calibri" panose="020F0502020204030204" pitchFamily="34" charset="0"/>
              </a:rPr>
              <a:t>ground-state</a:t>
            </a:r>
            <a:r>
              <a:rPr lang="sk-SK" sz="1600" b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600" b="0" dirty="0">
                <a:latin typeface="Times New Roman" panose="02020603050405020304" pitchFamily="18" charset="0"/>
                <a:ea typeface="Calibri" panose="020F0502020204030204" pitchFamily="34" charset="0"/>
              </a:rPr>
              <a:t>energies</a:t>
            </a:r>
            <a:r>
              <a:rPr lang="sk-SK" sz="1600" b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calculated</a:t>
            </a:r>
            <a:endParaRPr lang="sk-SK" sz="16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600" b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GB" sz="16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paraboloids </a:t>
            </a:r>
            <a:r>
              <a:rPr lang="en-GB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were fitted taking </a:t>
            </a:r>
            <a:endParaRPr lang="sk-SK" sz="16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k-SK" sz="1600" b="0" dirty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GB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into account the QMC error bars. </a:t>
            </a:r>
            <a:endParaRPr lang="en-GB" sz="1600" b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38FFC9-D995-446E-9E23-39EF6A6ECFF0}"/>
              </a:ext>
            </a:extLst>
          </p:cNvPr>
          <p:cNvSpPr>
            <a:spLocks noChangeAspect="1"/>
          </p:cNvSpPr>
          <p:nvPr/>
        </p:nvSpPr>
        <p:spPr>
          <a:xfrm>
            <a:off x="5856420" y="4293096"/>
            <a:ext cx="182880" cy="1828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993A8A-DA1B-47BC-A55F-41FDEB7D1F5C}"/>
              </a:ext>
            </a:extLst>
          </p:cNvPr>
          <p:cNvSpPr txBox="1"/>
          <p:nvPr/>
        </p:nvSpPr>
        <p:spPr>
          <a:xfrm>
            <a:off x="107504" y="4878922"/>
            <a:ext cx="4772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dirty="0">
                <a:sym typeface="Symbol" panose="05050102010706020507" pitchFamily="18" charset="2"/>
              </a:rPr>
              <a:t></a:t>
            </a:r>
            <a:r>
              <a:rPr lang="sk-SK" sz="1600" b="0" dirty="0">
                <a:sym typeface="Symbol" panose="05050102010706020507" pitchFamily="18" charset="2"/>
              </a:rPr>
              <a:t> more </a:t>
            </a:r>
            <a:r>
              <a:rPr lang="sk-SK" sz="1600" b="0" dirty="0" err="1">
                <a:sym typeface="Symbol" panose="05050102010706020507" pitchFamily="18" charset="2"/>
              </a:rPr>
              <a:t>modest</a:t>
            </a:r>
            <a:r>
              <a:rPr lang="sk-SK" sz="1600" b="0" dirty="0">
                <a:sym typeface="Symbol" panose="05050102010706020507" pitchFamily="18" charset="2"/>
              </a:rPr>
              <a:t> </a:t>
            </a:r>
            <a:r>
              <a:rPr lang="sk-SK" sz="1600" b="0" dirty="0" err="1">
                <a:sym typeface="Symbol" panose="05050102010706020507" pitchFamily="18" charset="2"/>
              </a:rPr>
              <a:t>modification</a:t>
            </a:r>
            <a:r>
              <a:rPr lang="sk-SK" sz="1600" b="0" dirty="0">
                <a:sym typeface="Symbol" panose="05050102010706020507" pitchFamily="18" charset="2"/>
              </a:rPr>
              <a:t> of </a:t>
            </a:r>
            <a:r>
              <a:rPr lang="sk-SK" sz="1600" b="0" dirty="0" err="1">
                <a:sym typeface="Symbol" panose="05050102010706020507" pitchFamily="18" charset="2"/>
              </a:rPr>
              <a:t>the</a:t>
            </a:r>
            <a:r>
              <a:rPr lang="sk-SK" sz="1600" b="0" dirty="0">
                <a:sym typeface="Symbol" panose="05050102010706020507" pitchFamily="18" charset="2"/>
              </a:rPr>
              <a:t> </a:t>
            </a:r>
            <a:r>
              <a:rPr lang="sk-SK" sz="1600" b="0" dirty="0" err="1">
                <a:sym typeface="Symbol" panose="05050102010706020507" pitchFamily="18" charset="2"/>
              </a:rPr>
              <a:t>other</a:t>
            </a:r>
            <a:r>
              <a:rPr lang="sk-SK" sz="1600" b="0" dirty="0">
                <a:sym typeface="Symbol" panose="05050102010706020507" pitchFamily="18" charset="2"/>
              </a:rPr>
              <a:t> 3 </a:t>
            </a:r>
            <a:r>
              <a:rPr lang="sk-SK" sz="1600" b="0" dirty="0" err="1">
                <a:sym typeface="Symbol" panose="05050102010706020507" pitchFamily="18" charset="2"/>
              </a:rPr>
              <a:t>parameters</a:t>
            </a:r>
            <a:endParaRPr lang="en-GB" sz="1600" b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972D5A-9795-4BF5-80B7-E137E21E53D5}"/>
              </a:ext>
            </a:extLst>
          </p:cNvPr>
          <p:cNvSpPr txBox="1"/>
          <p:nvPr/>
        </p:nvSpPr>
        <p:spPr>
          <a:xfrm>
            <a:off x="1833487" y="6449626"/>
            <a:ext cx="4613030" cy="280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sk-SK" sz="12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Brndiar</a:t>
            </a:r>
            <a:r>
              <a:rPr lang="sk-SK" sz="1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 </a:t>
            </a:r>
            <a:r>
              <a:rPr lang="en-GB" sz="12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Mitas</a:t>
            </a:r>
            <a:r>
              <a:rPr lang="en-GB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Fabian, and I. Štich,</a:t>
            </a:r>
            <a:r>
              <a:rPr lang="sk-SK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sz="12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</a:t>
            </a:r>
            <a:r>
              <a:rPr lang="sk-SK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(2021)</a:t>
            </a:r>
            <a:r>
              <a:rPr lang="en-GB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2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5" grpId="0"/>
      <p:bldP spid="6" grpId="0"/>
      <p:bldP spid="7" grpId="0" animBg="1"/>
      <p:bldP spid="8" grpId="0"/>
      <p:bldP spid="19" grpId="0"/>
      <p:bldP spid="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material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MoS</a:t>
            </a:r>
            <a:r>
              <a:rPr lang="sk-SK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9339BE-02C1-42A5-BAFD-2FBE30118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8" r="49293"/>
          <a:stretch/>
        </p:blipFill>
        <p:spPr>
          <a:xfrm>
            <a:off x="467544" y="2060848"/>
            <a:ext cx="2808312" cy="2376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81DFA3-44E9-42FC-8201-CB4968116124}"/>
              </a:ext>
            </a:extLst>
          </p:cNvPr>
          <p:cNvSpPr txBox="1"/>
          <p:nvPr/>
        </p:nvSpPr>
        <p:spPr>
          <a:xfrm>
            <a:off x="3275856" y="544680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8x4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3E820-2970-4CA7-8343-C0C10C13C9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2" t="38218"/>
          <a:stretch/>
        </p:blipFill>
        <p:spPr>
          <a:xfrm>
            <a:off x="4032448" y="2060848"/>
            <a:ext cx="2771800" cy="23762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FCB2B-0562-4C33-B3DF-35C548ABDD3F}"/>
              </a:ext>
            </a:extLst>
          </p:cNvPr>
          <p:cNvSpPr txBox="1"/>
          <p:nvPr/>
        </p:nvSpPr>
        <p:spPr>
          <a:xfrm>
            <a:off x="1511660" y="4437112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[Å]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260F6-CB1C-4104-B5F7-F00BF530019C}"/>
              </a:ext>
            </a:extLst>
          </p:cNvPr>
          <p:cNvSpPr txBox="1"/>
          <p:nvPr/>
        </p:nvSpPr>
        <p:spPr>
          <a:xfrm rot="16200000">
            <a:off x="-260665" y="2825061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 [Å]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4E80D-89E9-485D-AB9A-B0B2760F7314}"/>
              </a:ext>
            </a:extLst>
          </p:cNvPr>
          <p:cNvSpPr txBox="1"/>
          <p:nvPr/>
        </p:nvSpPr>
        <p:spPr>
          <a:xfrm>
            <a:off x="5076056" y="4509120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 [Å]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D0E5A-5D4D-44DB-9222-637C52957695}"/>
              </a:ext>
            </a:extLst>
          </p:cNvPr>
          <p:cNvSpPr txBox="1"/>
          <p:nvPr/>
        </p:nvSpPr>
        <p:spPr>
          <a:xfrm rot="16200000">
            <a:off x="3265045" y="2849679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 [Å]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05892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material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MoS</a:t>
            </a:r>
            <a:r>
              <a:rPr lang="sk-SK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E0E97A-DBCC-4D7B-AB1A-9BEC057F09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27" r="49869"/>
          <a:stretch/>
        </p:blipFill>
        <p:spPr>
          <a:xfrm>
            <a:off x="466345" y="2057400"/>
            <a:ext cx="2737504" cy="2352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A6B712-0BC6-47EF-A12F-51CD8A89744A}"/>
              </a:ext>
            </a:extLst>
          </p:cNvPr>
          <p:cNvSpPr txBox="1"/>
          <p:nvPr/>
        </p:nvSpPr>
        <p:spPr>
          <a:xfrm>
            <a:off x="2422892" y="5445224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8+8: twist average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A724D-33BA-45A3-A390-86939CEFA8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8327"/>
          <a:stretch/>
        </p:blipFill>
        <p:spPr>
          <a:xfrm>
            <a:off x="4032000" y="2062800"/>
            <a:ext cx="2730341" cy="2352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AA9A3B-084A-4C0A-8E1F-DCA6845DC36C}"/>
              </a:ext>
            </a:extLst>
          </p:cNvPr>
          <p:cNvSpPr txBox="1"/>
          <p:nvPr/>
        </p:nvSpPr>
        <p:spPr>
          <a:xfrm>
            <a:off x="1511660" y="4437112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[Å]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FC639F-039F-4338-85D1-E0434D63EAEB}"/>
              </a:ext>
            </a:extLst>
          </p:cNvPr>
          <p:cNvSpPr txBox="1"/>
          <p:nvPr/>
        </p:nvSpPr>
        <p:spPr>
          <a:xfrm rot="16200000">
            <a:off x="-260665" y="2825061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 [Å]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C7FB2-37CD-4739-A175-A1FAB3CD4083}"/>
              </a:ext>
            </a:extLst>
          </p:cNvPr>
          <p:cNvSpPr txBox="1"/>
          <p:nvPr/>
        </p:nvSpPr>
        <p:spPr>
          <a:xfrm>
            <a:off x="5076056" y="4509120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 [Å]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F57A4-E83E-40DC-9ADD-E497B9EDCF9C}"/>
              </a:ext>
            </a:extLst>
          </p:cNvPr>
          <p:cNvSpPr txBox="1"/>
          <p:nvPr/>
        </p:nvSpPr>
        <p:spPr>
          <a:xfrm rot="16200000">
            <a:off x="3265045" y="2849679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 [Å]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66285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material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MoS</a:t>
            </a:r>
            <a:r>
              <a:rPr lang="sk-SK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71C2C5-71C7-46F8-B138-42294CA6324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59685"/>
            <a:ext cx="5731510" cy="17386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74D849-16C1-4131-8FA8-A72F8B8C4F3D}"/>
              </a:ext>
            </a:extLst>
          </p:cNvPr>
          <p:cNvSpPr txBox="1"/>
          <p:nvPr/>
        </p:nvSpPr>
        <p:spPr>
          <a:xfrm>
            <a:off x="395536" y="1412776"/>
            <a:ext cx="631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0" dirty="0" err="1"/>
              <a:t>tuning</a:t>
            </a:r>
            <a:r>
              <a:rPr lang="sk-SK" b="0" dirty="0"/>
              <a:t> </a:t>
            </a:r>
            <a:r>
              <a:rPr lang="sk-SK" b="0" dirty="0" err="1"/>
              <a:t>structural</a:t>
            </a:r>
            <a:r>
              <a:rPr lang="sk-SK" b="0" dirty="0"/>
              <a:t> &amp; </a:t>
            </a:r>
            <a:r>
              <a:rPr lang="sk-SK" b="0" dirty="0" err="1">
                <a:solidFill>
                  <a:srgbClr val="FF0000"/>
                </a:solidFill>
              </a:rPr>
              <a:t>electronic</a:t>
            </a:r>
            <a:r>
              <a:rPr lang="sk-SK" b="0" dirty="0">
                <a:solidFill>
                  <a:srgbClr val="FF0000"/>
                </a:solidFill>
              </a:rPr>
              <a:t> </a:t>
            </a:r>
            <a:r>
              <a:rPr lang="sk-SK" b="0" dirty="0" err="1">
                <a:solidFill>
                  <a:srgbClr val="FF0000"/>
                </a:solidFill>
              </a:rPr>
              <a:t>properties</a:t>
            </a:r>
            <a:r>
              <a:rPr lang="sk-SK" b="0" dirty="0">
                <a:solidFill>
                  <a:srgbClr val="FF0000"/>
                </a:solidFill>
              </a:rPr>
              <a:t> </a:t>
            </a:r>
            <a:r>
              <a:rPr lang="sk-SK" b="0" dirty="0"/>
              <a:t>of MoS</a:t>
            </a:r>
            <a:r>
              <a:rPr lang="sk-SK" b="0" baseline="-25000" dirty="0"/>
              <a:t>2</a:t>
            </a:r>
            <a:r>
              <a:rPr lang="sk-SK" b="0" dirty="0"/>
              <a:t>: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AC43E9-866E-4651-857B-A14F6ACC649E}"/>
              </a:ext>
            </a:extLst>
          </p:cNvPr>
          <p:cNvSpPr txBox="1"/>
          <p:nvPr/>
        </p:nvSpPr>
        <p:spPr>
          <a:xfrm>
            <a:off x="2055411" y="6388851"/>
            <a:ext cx="4572000" cy="280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r>
              <a:rPr lang="sk-SK" sz="12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Ganatra</a:t>
            </a:r>
            <a:r>
              <a:rPr lang="sk-SK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Q. Zhang</a:t>
            </a:r>
            <a:r>
              <a:rPr lang="en-US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ACS Nano 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GB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4074 (2014).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59381-2134-411E-9C7E-988213B1369C}"/>
              </a:ext>
            </a:extLst>
          </p:cNvPr>
          <p:cNvSpPr txBox="1"/>
          <p:nvPr/>
        </p:nvSpPr>
        <p:spPr>
          <a:xfrm>
            <a:off x="2267744" y="2045994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0" dirty="0"/>
              <a:t># </a:t>
            </a:r>
            <a:r>
              <a:rPr lang="sk-SK" sz="1600" b="0" dirty="0" err="1"/>
              <a:t>layers</a:t>
            </a:r>
            <a:endParaRPr lang="sk-SK" sz="1600" b="0" dirty="0"/>
          </a:p>
          <a:p>
            <a:r>
              <a:rPr lang="sk-SK" sz="1600" b="0" dirty="0">
                <a:sym typeface="Symbol" panose="05050102010706020507" pitchFamily="18" charset="2"/>
              </a:rPr>
              <a:t>     </a:t>
            </a:r>
            <a:endParaRPr lang="en-GB" sz="1600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6CF2CA-1A0D-4EB9-A85E-C7FEDE33942A}"/>
              </a:ext>
            </a:extLst>
          </p:cNvPr>
          <p:cNvSpPr txBox="1"/>
          <p:nvPr/>
        </p:nvSpPr>
        <p:spPr>
          <a:xfrm>
            <a:off x="4389395" y="2052137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0" dirty="0" err="1"/>
              <a:t>strain</a:t>
            </a:r>
            <a:endParaRPr lang="sk-SK" sz="1600" b="0" dirty="0"/>
          </a:p>
          <a:p>
            <a:r>
              <a:rPr lang="sk-SK" sz="1600" b="0" dirty="0">
                <a:sym typeface="Symbol" panose="05050102010706020507" pitchFamily="18" charset="2"/>
              </a:rPr>
              <a:t>   </a:t>
            </a:r>
            <a:endParaRPr lang="en-GB" sz="1600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5AE21-B6FE-4625-8E8D-31A6EE3D1B37}"/>
              </a:ext>
            </a:extLst>
          </p:cNvPr>
          <p:cNvSpPr txBox="1"/>
          <p:nvPr/>
        </p:nvSpPr>
        <p:spPr>
          <a:xfrm>
            <a:off x="5580112" y="2052137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0" dirty="0" err="1"/>
              <a:t>dielectric</a:t>
            </a:r>
            <a:r>
              <a:rPr lang="sk-SK" sz="1600" b="0" dirty="0"/>
              <a:t> </a:t>
            </a:r>
            <a:r>
              <a:rPr lang="sk-SK" sz="1600" b="0" dirty="0" err="1"/>
              <a:t>embedding</a:t>
            </a:r>
            <a:endParaRPr lang="sk-SK" sz="1600" b="0" dirty="0"/>
          </a:p>
          <a:p>
            <a:r>
              <a:rPr lang="sk-SK" sz="1600" b="0" dirty="0">
                <a:sym typeface="Symbol" panose="05050102010706020507" pitchFamily="18" charset="2"/>
              </a:rPr>
              <a:t>                 </a:t>
            </a:r>
            <a:endParaRPr lang="en-GB" sz="1600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52E52-1ECB-4999-BBCE-62EA83EAE4A7}"/>
              </a:ext>
            </a:extLst>
          </p:cNvPr>
          <p:cNvSpPr/>
          <p:nvPr/>
        </p:nvSpPr>
        <p:spPr>
          <a:xfrm>
            <a:off x="2267744" y="2066748"/>
            <a:ext cx="830677" cy="49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E8DC1B-EB27-482F-A5F1-F9DFFA757CA8}"/>
              </a:ext>
            </a:extLst>
          </p:cNvPr>
          <p:cNvSpPr/>
          <p:nvPr/>
        </p:nvSpPr>
        <p:spPr>
          <a:xfrm>
            <a:off x="4305663" y="2071967"/>
            <a:ext cx="830677" cy="49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7ED9E-5016-4108-831C-AEBE87C5A579}"/>
              </a:ext>
            </a:extLst>
          </p:cNvPr>
          <p:cNvSpPr txBox="1"/>
          <p:nvPr/>
        </p:nvSpPr>
        <p:spPr>
          <a:xfrm>
            <a:off x="732758" y="4530606"/>
            <a:ext cx="3820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0" dirty="0" err="1"/>
              <a:t>complication</a:t>
            </a:r>
            <a:r>
              <a:rPr lang="sk-SK" sz="1600" b="0" dirty="0"/>
              <a:t> (</a:t>
            </a:r>
            <a:r>
              <a:rPr lang="sk-SK" sz="1600" b="0" dirty="0" err="1"/>
              <a:t>with</a:t>
            </a:r>
            <a:r>
              <a:rPr lang="sk-SK" sz="1600" b="0" dirty="0"/>
              <a:t> </a:t>
            </a:r>
            <a:r>
              <a:rPr lang="sk-SK" sz="1600" b="0" dirty="0" err="1"/>
              <a:t>respect</a:t>
            </a:r>
            <a:r>
              <a:rPr lang="sk-SK" sz="1600" b="0" dirty="0"/>
              <a:t> to </a:t>
            </a:r>
            <a:r>
              <a:rPr lang="sk-SK" sz="1600" b="0" dirty="0" err="1"/>
              <a:t>phosphorene</a:t>
            </a:r>
            <a:r>
              <a:rPr lang="sk-SK" sz="1600" b="0" dirty="0"/>
              <a:t>):</a:t>
            </a:r>
            <a:endParaRPr lang="en-GB" sz="16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26BA8-771F-43BE-AE93-483ED1750E51}"/>
              </a:ext>
            </a:extLst>
          </p:cNvPr>
          <p:cNvSpPr txBox="1"/>
          <p:nvPr/>
        </p:nvSpPr>
        <p:spPr>
          <a:xfrm>
            <a:off x="876774" y="5057674"/>
            <a:ext cx="2824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0" dirty="0"/>
              <a:t>- 1-layer </a:t>
            </a:r>
            <a:r>
              <a:rPr lang="sk-SK" sz="1600" b="0" dirty="0" err="1">
                <a:solidFill>
                  <a:srgbClr val="FF0000"/>
                </a:solidFill>
              </a:rPr>
              <a:t>direct</a:t>
            </a:r>
            <a:r>
              <a:rPr lang="sk-SK" sz="1600" b="0" dirty="0">
                <a:solidFill>
                  <a:srgbClr val="FF0000"/>
                </a:solidFill>
              </a:rPr>
              <a:t> K</a:t>
            </a:r>
            <a:r>
              <a:rPr lang="sk-SK" sz="1600" b="0" dirty="0">
                <a:solidFill>
                  <a:srgbClr val="FF0000"/>
                </a:solidFill>
                <a:sym typeface="Symbol" panose="05050102010706020507" pitchFamily="18" charset="2"/>
              </a:rPr>
              <a:t>K</a:t>
            </a:r>
            <a:r>
              <a:rPr lang="sk-SK" sz="1600" b="0" dirty="0">
                <a:sym typeface="Symbol" panose="05050102010706020507" pitchFamily="18" charset="2"/>
              </a:rPr>
              <a:t> band </a:t>
            </a:r>
            <a:r>
              <a:rPr lang="sk-SK" sz="1600" b="0" dirty="0" err="1">
                <a:sym typeface="Symbol" panose="05050102010706020507" pitchFamily="18" charset="2"/>
              </a:rPr>
              <a:t>gap</a:t>
            </a:r>
            <a:endParaRPr lang="en-GB" sz="1600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1B4C5E-799D-4EF6-81EA-8B7554D852D5}"/>
              </a:ext>
            </a:extLst>
          </p:cNvPr>
          <p:cNvSpPr txBox="1"/>
          <p:nvPr/>
        </p:nvSpPr>
        <p:spPr>
          <a:xfrm>
            <a:off x="876774" y="5394702"/>
            <a:ext cx="3052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0" dirty="0"/>
              <a:t>- 2-layer </a:t>
            </a:r>
            <a:r>
              <a:rPr lang="sk-SK" sz="1600" b="0" dirty="0" err="1">
                <a:solidFill>
                  <a:srgbClr val="FF0000"/>
                </a:solidFill>
              </a:rPr>
              <a:t>indirect</a:t>
            </a:r>
            <a:r>
              <a:rPr lang="sk-SK" sz="1600" b="0" dirty="0">
                <a:solidFill>
                  <a:srgbClr val="FF0000"/>
                </a:solidFill>
              </a:rPr>
              <a:t> </a:t>
            </a:r>
            <a:r>
              <a:rPr lang="sk-SK" sz="1600" b="0" dirty="0">
                <a:solidFill>
                  <a:srgbClr val="FF0000"/>
                </a:solidFill>
                <a:sym typeface="Symbol" panose="05050102010706020507" pitchFamily="18" charset="2"/>
              </a:rPr>
              <a:t>K/2</a:t>
            </a:r>
            <a:r>
              <a:rPr lang="sk-SK" sz="1600" b="0" dirty="0">
                <a:sym typeface="Symbol" panose="05050102010706020507" pitchFamily="18" charset="2"/>
              </a:rPr>
              <a:t> band </a:t>
            </a:r>
            <a:r>
              <a:rPr lang="sk-SK" sz="1600" b="0" dirty="0" err="1">
                <a:sym typeface="Symbol" panose="05050102010706020507" pitchFamily="18" charset="2"/>
              </a:rPr>
              <a:t>gap</a:t>
            </a:r>
            <a:endParaRPr lang="en-GB" sz="1600" b="0" dirty="0"/>
          </a:p>
        </p:txBody>
      </p:sp>
      <p:pic>
        <p:nvPicPr>
          <p:cNvPr id="1028" name="Picture 4" descr="Calculated band structure of bulk (left), bilayer (middle) and... |  Download Scientific Diagram">
            <a:extLst>
              <a:ext uri="{FF2B5EF4-FFF2-40B4-BE49-F238E27FC236}">
                <a16:creationId xmlns:a16="http://schemas.microsoft.com/office/drawing/2014/main" id="{73C18A69-B925-4871-B45E-12CE4B7C1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38" y="4421397"/>
            <a:ext cx="2399082" cy="17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4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material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MoS</a:t>
            </a:r>
            <a:r>
              <a:rPr lang="sk-SK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1E2374-90F8-4638-8BA8-08C250288D8F}"/>
              </a:ext>
            </a:extLst>
          </p:cNvPr>
          <p:cNvSpPr txBox="1"/>
          <p:nvPr/>
        </p:nvSpPr>
        <p:spPr>
          <a:xfrm>
            <a:off x="1781944" y="3017043"/>
            <a:ext cx="531033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sk-SK" dirty="0">
                <a:solidFill>
                  <a:srgbClr val="FF0000"/>
                </a:solidFill>
              </a:rPr>
              <a:t> 3) in </a:t>
            </a:r>
            <a:r>
              <a:rPr lang="sk-SK" dirty="0" err="1">
                <a:solidFill>
                  <a:srgbClr val="FF0000"/>
                </a:solidFill>
              </a:rPr>
              <a:t>preparation</a:t>
            </a:r>
            <a:r>
              <a:rPr lang="sk-SK" dirty="0">
                <a:solidFill>
                  <a:srgbClr val="FF0000"/>
                </a:solidFill>
              </a:rPr>
              <a:t>, MoS</a:t>
            </a:r>
            <a:r>
              <a:rPr lang="sk-SK" baseline="-25000" dirty="0">
                <a:solidFill>
                  <a:srgbClr val="FF0000"/>
                </a:solidFill>
              </a:rPr>
              <a:t>2</a:t>
            </a:r>
          </a:p>
          <a:p>
            <a:pPr eaLnBrk="0" hangingPunct="0">
              <a:spcBef>
                <a:spcPct val="20000"/>
              </a:spcBef>
            </a:pPr>
            <a:r>
              <a:rPr lang="sk-SK" baseline="-25000" dirty="0">
                <a:solidFill>
                  <a:srgbClr val="003399"/>
                </a:solidFill>
              </a:rPr>
              <a:t>                                                  </a:t>
            </a:r>
            <a:r>
              <a:rPr lang="sk-SK" dirty="0">
                <a:solidFill>
                  <a:srgbClr val="003399"/>
                </a:solidFill>
              </a:rPr>
              <a:t>- </a:t>
            </a:r>
            <a:r>
              <a:rPr lang="sk-SK" dirty="0" err="1">
                <a:solidFill>
                  <a:srgbClr val="003399"/>
                </a:solidFill>
              </a:rPr>
              <a:t>strain</a:t>
            </a:r>
            <a:r>
              <a:rPr lang="sk-SK" dirty="0">
                <a:solidFill>
                  <a:srgbClr val="003399"/>
                </a:solidFill>
              </a:rPr>
              <a:t> </a:t>
            </a:r>
            <a:r>
              <a:rPr lang="sk-SK" dirty="0" err="1">
                <a:solidFill>
                  <a:srgbClr val="003399"/>
                </a:solidFill>
              </a:rPr>
              <a:t>effects</a:t>
            </a:r>
            <a:endParaRPr lang="sk-SK" dirty="0">
              <a:solidFill>
                <a:srgbClr val="003399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sk-SK" dirty="0">
                <a:solidFill>
                  <a:srgbClr val="003399"/>
                </a:solidFill>
              </a:rPr>
              <a:t>                                 - </a:t>
            </a:r>
            <a:r>
              <a:rPr lang="sk-SK" dirty="0" err="1">
                <a:solidFill>
                  <a:srgbClr val="003399"/>
                </a:solidFill>
              </a:rPr>
              <a:t>vdW</a:t>
            </a:r>
            <a:r>
              <a:rPr lang="sk-SK" dirty="0">
                <a:solidFill>
                  <a:srgbClr val="003399"/>
                </a:solidFill>
              </a:rPr>
              <a:t> </a:t>
            </a:r>
            <a:r>
              <a:rPr lang="sk-SK" dirty="0" err="1">
                <a:solidFill>
                  <a:srgbClr val="003399"/>
                </a:solidFill>
              </a:rPr>
              <a:t>multilayers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67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material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MoS</a:t>
            </a:r>
            <a:r>
              <a:rPr lang="sk-SK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74D849-16C1-4131-8FA8-A72F8B8C4F3D}"/>
              </a:ext>
            </a:extLst>
          </p:cNvPr>
          <p:cNvSpPr txBox="1"/>
          <p:nvPr/>
        </p:nvSpPr>
        <p:spPr>
          <a:xfrm>
            <a:off x="395536" y="1412776"/>
            <a:ext cx="631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0" dirty="0" err="1"/>
              <a:t>tuning</a:t>
            </a:r>
            <a:r>
              <a:rPr lang="sk-SK" b="0" dirty="0"/>
              <a:t> </a:t>
            </a:r>
            <a:r>
              <a:rPr lang="sk-SK" b="0" dirty="0" err="1"/>
              <a:t>structural</a:t>
            </a:r>
            <a:r>
              <a:rPr lang="sk-SK" b="0" dirty="0"/>
              <a:t> &amp; </a:t>
            </a:r>
            <a:r>
              <a:rPr lang="sk-SK" b="0" dirty="0" err="1">
                <a:solidFill>
                  <a:srgbClr val="FF0000"/>
                </a:solidFill>
              </a:rPr>
              <a:t>electronic</a:t>
            </a:r>
            <a:r>
              <a:rPr lang="sk-SK" b="0" dirty="0">
                <a:solidFill>
                  <a:srgbClr val="FF0000"/>
                </a:solidFill>
              </a:rPr>
              <a:t> </a:t>
            </a:r>
            <a:r>
              <a:rPr lang="sk-SK" b="0" dirty="0" err="1">
                <a:solidFill>
                  <a:srgbClr val="FF0000"/>
                </a:solidFill>
              </a:rPr>
              <a:t>properties</a:t>
            </a:r>
            <a:r>
              <a:rPr lang="sk-SK" b="0" dirty="0">
                <a:solidFill>
                  <a:srgbClr val="FF0000"/>
                </a:solidFill>
              </a:rPr>
              <a:t> </a:t>
            </a:r>
            <a:r>
              <a:rPr lang="sk-SK" b="0" dirty="0"/>
              <a:t>of MoS</a:t>
            </a:r>
            <a:r>
              <a:rPr lang="sk-SK" b="0" baseline="-25000" dirty="0"/>
              <a:t>2</a:t>
            </a:r>
            <a:r>
              <a:rPr lang="sk-SK" b="0" dirty="0"/>
              <a:t>:</a:t>
            </a:r>
            <a:endParaRPr lang="en-GB" b="0" dirty="0">
              <a:solidFill>
                <a:srgbClr val="FF0000"/>
              </a:solidFill>
            </a:endParaRPr>
          </a:p>
        </p:txBody>
      </p:sp>
      <p:pic>
        <p:nvPicPr>
          <p:cNvPr id="17" name="Obrázok 5">
            <a:extLst>
              <a:ext uri="{FF2B5EF4-FFF2-40B4-BE49-F238E27FC236}">
                <a16:creationId xmlns:a16="http://schemas.microsoft.com/office/drawing/2014/main" id="{D653545F-B5FB-4324-8398-01E5CC6990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3" y="2173974"/>
            <a:ext cx="2171700" cy="13195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516AAC7-9E0F-4823-8CD9-BD5D65E61555}"/>
              </a:ext>
            </a:extLst>
          </p:cNvPr>
          <p:cNvSpPr txBox="1"/>
          <p:nvPr/>
        </p:nvSpPr>
        <p:spPr>
          <a:xfrm>
            <a:off x="467544" y="2636912"/>
            <a:ext cx="2824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0" dirty="0"/>
              <a:t>- 1-layer </a:t>
            </a:r>
            <a:r>
              <a:rPr lang="sk-SK" sz="1600" b="0" dirty="0" err="1">
                <a:solidFill>
                  <a:srgbClr val="FF0000"/>
                </a:solidFill>
              </a:rPr>
              <a:t>direct</a:t>
            </a:r>
            <a:r>
              <a:rPr lang="sk-SK" sz="1600" b="0" dirty="0">
                <a:solidFill>
                  <a:srgbClr val="FF0000"/>
                </a:solidFill>
              </a:rPr>
              <a:t> K</a:t>
            </a:r>
            <a:r>
              <a:rPr lang="sk-SK" sz="1600" b="0" dirty="0">
                <a:solidFill>
                  <a:srgbClr val="FF0000"/>
                </a:solidFill>
                <a:sym typeface="Symbol" panose="05050102010706020507" pitchFamily="18" charset="2"/>
              </a:rPr>
              <a:t>K</a:t>
            </a:r>
            <a:r>
              <a:rPr lang="sk-SK" sz="1600" b="0" dirty="0">
                <a:sym typeface="Symbol" panose="05050102010706020507" pitchFamily="18" charset="2"/>
              </a:rPr>
              <a:t> band </a:t>
            </a:r>
            <a:r>
              <a:rPr lang="sk-SK" sz="1600" b="0" dirty="0" err="1">
                <a:sym typeface="Symbol" panose="05050102010706020507" pitchFamily="18" charset="2"/>
              </a:rPr>
              <a:t>gap</a:t>
            </a:r>
            <a:endParaRPr lang="en-GB" sz="1600" b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34E5D2-C9D4-4729-82A4-96A4F7677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60728"/>
              </p:ext>
            </p:extLst>
          </p:nvPr>
        </p:nvGraphicFramePr>
        <p:xfrm>
          <a:off x="3203848" y="3576638"/>
          <a:ext cx="5818505" cy="342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3788951399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3112448858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2081758666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120468899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3045748583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2227208647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1455749214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3449255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cell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r>
                        <a:rPr lang="en-GB" sz="11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r>
                        <a:rPr lang="en-GB" sz="1100" dirty="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GB" sz="1100" dirty="0">
                          <a:effectLst/>
                        </a:rPr>
                        <a:t>4</a:t>
                      </a:r>
                      <a:r>
                        <a:rPr lang="sk-SK" sz="1100" dirty="0">
                          <a:effectLst/>
                        </a:rPr>
                        <a:t> (c)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r>
                        <a:rPr lang="en-GB" sz="1100" dirty="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GB" sz="1100" dirty="0">
                          <a:effectLst/>
                        </a:rPr>
                        <a:t>5</a:t>
                      </a:r>
                      <a:r>
                        <a:rPr lang="sk-SK" sz="1100" dirty="0">
                          <a:effectLst/>
                        </a:rPr>
                        <a:t> (c)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r>
                        <a:rPr lang="en-GB" sz="11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r>
                        <a:rPr lang="en-GB" sz="1100">
                          <a:effectLst/>
                        </a:rPr>
                        <a:t>3</a:t>
                      </a:r>
                      <a:r>
                        <a:rPr lang="en-GB" sz="11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GB" sz="11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r>
                        <a:rPr lang="en-GB" sz="110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r>
                        <a:rPr lang="en-GB" sz="1100">
                          <a:effectLst/>
                        </a:rPr>
                        <a:t>3</a:t>
                      </a:r>
                      <a:r>
                        <a:rPr lang="en-GB" sz="11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GB" sz="1100">
                          <a:effectLst/>
                        </a:rPr>
                        <a:t>3</a:t>
                      </a:r>
                      <a:r>
                        <a:rPr lang="en-GB" sz="110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r>
                        <a:rPr lang="en-GB" sz="110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r>
                        <a:rPr lang="en-GB" sz="1100">
                          <a:effectLst/>
                        </a:rPr>
                        <a:t>3</a:t>
                      </a:r>
                      <a:r>
                        <a:rPr lang="en-GB" sz="11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GB" sz="1100">
                          <a:effectLst/>
                        </a:rPr>
                        <a:t>4</a:t>
                      </a:r>
                      <a:r>
                        <a:rPr lang="en-GB" sz="110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914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# electrons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234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650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936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312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702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1248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308092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BBA7BDE9-6E58-4499-88CA-0EA3F0C26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3690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FDF310-E99C-42E9-8E94-8BB553672E92}"/>
              </a:ext>
            </a:extLst>
          </p:cNvPr>
          <p:cNvSpPr txBox="1"/>
          <p:nvPr/>
        </p:nvSpPr>
        <p:spPr>
          <a:xfrm>
            <a:off x="468193" y="4458598"/>
            <a:ext cx="3052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0" dirty="0"/>
              <a:t>- 2-layer </a:t>
            </a:r>
            <a:r>
              <a:rPr lang="sk-SK" sz="1600" b="0" dirty="0" err="1">
                <a:solidFill>
                  <a:srgbClr val="FF0000"/>
                </a:solidFill>
              </a:rPr>
              <a:t>indirect</a:t>
            </a:r>
            <a:r>
              <a:rPr lang="sk-SK" sz="1600" b="0" dirty="0">
                <a:solidFill>
                  <a:srgbClr val="FF0000"/>
                </a:solidFill>
              </a:rPr>
              <a:t> </a:t>
            </a:r>
            <a:r>
              <a:rPr lang="sk-SK" sz="1600" b="0" dirty="0">
                <a:solidFill>
                  <a:srgbClr val="FF0000"/>
                </a:solidFill>
                <a:sym typeface="Symbol" panose="05050102010706020507" pitchFamily="18" charset="2"/>
              </a:rPr>
              <a:t>K/2</a:t>
            </a:r>
            <a:r>
              <a:rPr lang="sk-SK" sz="1600" b="0" dirty="0">
                <a:sym typeface="Symbol" panose="05050102010706020507" pitchFamily="18" charset="2"/>
              </a:rPr>
              <a:t> band </a:t>
            </a:r>
            <a:r>
              <a:rPr lang="sk-SK" sz="1600" b="0" dirty="0" err="1">
                <a:sym typeface="Symbol" panose="05050102010706020507" pitchFamily="18" charset="2"/>
              </a:rPr>
              <a:t>gap</a:t>
            </a:r>
            <a:endParaRPr lang="en-GB" sz="1600" b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744D80-A126-45F8-A4A7-061F4381A4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51" y="4094676"/>
            <a:ext cx="936104" cy="161558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6FB54C-C4BE-4B55-BBEB-0B5E99699E4E}"/>
              </a:ext>
            </a:extLst>
          </p:cNvPr>
          <p:cNvCxnSpPr>
            <a:stCxn id="15" idx="1"/>
            <a:endCxn id="15" idx="3"/>
          </p:cNvCxnSpPr>
          <p:nvPr/>
        </p:nvCxnSpPr>
        <p:spPr>
          <a:xfrm>
            <a:off x="5693151" y="4902470"/>
            <a:ext cx="93610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3BFCD13-3B0D-4EF7-98B8-3E7BEB41A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904"/>
              </p:ext>
            </p:extLst>
          </p:nvPr>
        </p:nvGraphicFramePr>
        <p:xfrm>
          <a:off x="3203848" y="5877272"/>
          <a:ext cx="4387215" cy="342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4040980614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3870197751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629260999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2283931959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6169476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91814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cell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red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orange</a:t>
                      </a:r>
                      <a:endParaRPr lang="en-GB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</a:rPr>
                        <a:t>green</a:t>
                      </a:r>
                      <a:endParaRPr lang="en-GB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B0F0"/>
                          </a:solidFill>
                          <a:effectLst/>
                        </a:rPr>
                        <a:t>blue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black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9358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# electrons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dirty="0">
                          <a:effectLst/>
                        </a:rPr>
                        <a:t>62</a:t>
                      </a: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8616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BBA7BDE9-6E58-4499-88CA-0EA3F0C26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3690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A8A4E5-2E0C-471C-BD9D-9A39CB80C9BC}"/>
              </a:ext>
            </a:extLst>
          </p:cNvPr>
          <p:cNvSpPr txBox="1"/>
          <p:nvPr/>
        </p:nvSpPr>
        <p:spPr>
          <a:xfrm>
            <a:off x="395536" y="1412776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0" dirty="0"/>
              <a:t>CPU/GPU </a:t>
            </a:r>
            <a:r>
              <a:rPr lang="sk-SK" b="0" dirty="0" err="1"/>
              <a:t>hours</a:t>
            </a:r>
            <a:r>
              <a:rPr lang="sk-SK" b="0" dirty="0"/>
              <a:t>:</a:t>
            </a:r>
            <a:endParaRPr lang="en-GB" b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8D3DCC-F2B4-4FD3-87A7-EF7C2F46A137}"/>
              </a:ext>
            </a:extLst>
          </p:cNvPr>
          <p:cNvSpPr txBox="1"/>
          <p:nvPr/>
        </p:nvSpPr>
        <p:spPr>
          <a:xfrm>
            <a:off x="395536" y="3140968"/>
            <a:ext cx="415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2</a:t>
            </a:r>
            <a:r>
              <a:rPr lang="sk-SK" b="0" dirty="0"/>
              <a:t>) Snellius (NL): PRACE Tier 1</a:t>
            </a:r>
            <a:endParaRPr lang="en-GB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F02041-5016-4C61-A328-DD3D9C529D51}"/>
              </a:ext>
            </a:extLst>
          </p:cNvPr>
          <p:cNvSpPr txBox="1"/>
          <p:nvPr/>
        </p:nvSpPr>
        <p:spPr>
          <a:xfrm>
            <a:off x="395536" y="3831431"/>
            <a:ext cx="455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3</a:t>
            </a:r>
            <a:r>
              <a:rPr lang="sk-SK" b="0" dirty="0"/>
              <a:t>) Summit (ORNL): director award</a:t>
            </a:r>
            <a:endParaRPr lang="en-GB" b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B1D998-6157-4A89-ADD5-A544A7B5282B}"/>
              </a:ext>
            </a:extLst>
          </p:cNvPr>
          <p:cNvSpPr txBox="1"/>
          <p:nvPr/>
        </p:nvSpPr>
        <p:spPr>
          <a:xfrm>
            <a:off x="395536" y="4551511"/>
            <a:ext cx="8314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4</a:t>
            </a:r>
            <a:r>
              <a:rPr lang="sk-SK" b="0" dirty="0"/>
              <a:t>) ??? </a:t>
            </a:r>
            <a:r>
              <a:rPr lang="sk-SK" b="0" dirty="0" err="1"/>
              <a:t>Marconi</a:t>
            </a:r>
            <a:r>
              <a:rPr lang="sk-SK" b="0" dirty="0"/>
              <a:t> (IT): PRACE </a:t>
            </a:r>
            <a:r>
              <a:rPr lang="sk-SK" b="0" dirty="0" err="1"/>
              <a:t>Tier</a:t>
            </a:r>
            <a:r>
              <a:rPr lang="sk-SK" b="0" dirty="0"/>
              <a:t> 0???   (</a:t>
            </a:r>
            <a:r>
              <a:rPr lang="sk-SK" b="0" dirty="0" err="1"/>
              <a:t>with</a:t>
            </a:r>
            <a:r>
              <a:rPr lang="sk-SK" b="0" dirty="0"/>
              <a:t> </a:t>
            </a:r>
            <a:r>
              <a:rPr lang="sk-SK" b="0" dirty="0" err="1"/>
              <a:t>Sandro</a:t>
            </a:r>
            <a:r>
              <a:rPr lang="sk-SK" b="0" dirty="0"/>
              <a:t> &amp; </a:t>
            </a:r>
            <a:r>
              <a:rPr lang="sk-SK" b="0" dirty="0" err="1"/>
              <a:t>Michele</a:t>
            </a:r>
            <a:r>
              <a:rPr lang="sk-SK" b="0" dirty="0"/>
              <a:t>)</a:t>
            </a:r>
            <a:endParaRPr lang="en-GB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78DD3-1E99-44F8-9C6A-6892CE8D8EAA}"/>
              </a:ext>
            </a:extLst>
          </p:cNvPr>
          <p:cNvSpPr txBox="1"/>
          <p:nvPr/>
        </p:nvSpPr>
        <p:spPr>
          <a:xfrm>
            <a:off x="395536" y="2564904"/>
            <a:ext cx="427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1</a:t>
            </a:r>
            <a:r>
              <a:rPr lang="sk-SK" b="0" dirty="0"/>
              <a:t>) </a:t>
            </a:r>
            <a:r>
              <a:rPr lang="en-US" b="0" dirty="0"/>
              <a:t>Mare Nostrum</a:t>
            </a:r>
            <a:r>
              <a:rPr lang="sk-SK" b="0" dirty="0"/>
              <a:t>: PRACE Tier </a:t>
            </a:r>
            <a:r>
              <a:rPr lang="en-US" b="0" dirty="0"/>
              <a:t>0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1523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 descr="CC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296025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0" descr="logo_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67463"/>
            <a:ext cx="6302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6350"/>
            <a:ext cx="9144000" cy="571500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Summary</a:t>
            </a: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132332" y="980728"/>
            <a:ext cx="8040068" cy="26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342900">
              <a:buSzPct val="125000"/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cs typeface="Times New Roman" charset="0"/>
                <a:sym typeface="Times New Roman" charset="0"/>
              </a:rPr>
              <a:t>important material characteristics in </a:t>
            </a:r>
            <a:r>
              <a:rPr lang="en-US" sz="2000" dirty="0">
                <a:solidFill>
                  <a:srgbClr val="FF0000"/>
                </a:solidFill>
                <a:cs typeface="Times New Roman" charset="0"/>
                <a:sym typeface="Times New Roman" charset="0"/>
              </a:rPr>
              <a:t>single layer phosphorene</a:t>
            </a:r>
            <a:r>
              <a:rPr lang="en-US" sz="2000" dirty="0">
                <a:cs typeface="Times New Roman" charset="0"/>
                <a:sym typeface="Times New Roman" charset="0"/>
              </a:rPr>
              <a:t> calculated/estimated by QMC:</a:t>
            </a:r>
          </a:p>
          <a:p>
            <a:pPr>
              <a:buSzPct val="125000"/>
              <a:defRPr/>
            </a:pPr>
            <a:r>
              <a:rPr lang="en-US" sz="2000" dirty="0">
                <a:cs typeface="Times New Roman" charset="0"/>
                <a:sym typeface="Times New Roman" charset="0"/>
              </a:rPr>
              <a:t>      </a:t>
            </a:r>
            <a:r>
              <a:rPr lang="en-US" sz="2000" dirty="0">
                <a:solidFill>
                  <a:srgbClr val="FF0000"/>
                </a:solidFill>
                <a:cs typeface="Times New Roman" charset="0"/>
                <a:sym typeface="Times New Roman" charset="0"/>
              </a:rPr>
              <a:t>- fundamental gap </a:t>
            </a:r>
            <a:r>
              <a:rPr lang="en-US" sz="2000" i="1" dirty="0">
                <a:solidFill>
                  <a:srgbClr val="FF0000"/>
                </a:solidFill>
                <a:cs typeface="Times New Roman" charset="0"/>
                <a:sym typeface="Symbol"/>
              </a:rPr>
              <a:t></a:t>
            </a:r>
            <a:r>
              <a:rPr lang="en-US" sz="2000" i="1" baseline="-25000" dirty="0">
                <a:solidFill>
                  <a:srgbClr val="FF0000"/>
                </a:solidFill>
                <a:cs typeface="Times New Roman" charset="0"/>
                <a:sym typeface="Symbol"/>
              </a:rPr>
              <a:t>f</a:t>
            </a:r>
          </a:p>
          <a:p>
            <a:pPr>
              <a:buSzPct val="125000"/>
              <a:defRPr/>
            </a:pPr>
            <a:r>
              <a:rPr lang="en-US" sz="2000" i="1" baseline="-25000" dirty="0">
                <a:solidFill>
                  <a:srgbClr val="FF0000"/>
                </a:solidFill>
                <a:cs typeface="Times New Roman" charset="0"/>
                <a:sym typeface="Symbol"/>
              </a:rPr>
              <a:t> </a:t>
            </a:r>
            <a:r>
              <a:rPr lang="en-US" sz="2000" i="1" dirty="0">
                <a:solidFill>
                  <a:srgbClr val="FF0000"/>
                </a:solidFill>
                <a:cs typeface="Times New Roman" charset="0"/>
                <a:sym typeface="Symbol"/>
              </a:rPr>
              <a:t>     </a:t>
            </a:r>
            <a:r>
              <a:rPr lang="en-US" sz="2000" dirty="0">
                <a:solidFill>
                  <a:srgbClr val="FF0000"/>
                </a:solidFill>
                <a:cs typeface="Times New Roman" charset="0"/>
                <a:sym typeface="Symbol"/>
              </a:rPr>
              <a:t>- optical gap </a:t>
            </a:r>
            <a:r>
              <a:rPr lang="en-US" sz="2000" i="1" dirty="0">
                <a:solidFill>
                  <a:srgbClr val="FF0000"/>
                </a:solidFill>
                <a:cs typeface="Times New Roman" charset="0"/>
                <a:sym typeface="Symbol"/>
              </a:rPr>
              <a:t></a:t>
            </a:r>
            <a:r>
              <a:rPr lang="en-US" sz="2000" i="1" baseline="-25000" dirty="0">
                <a:solidFill>
                  <a:srgbClr val="FF0000"/>
                </a:solidFill>
                <a:cs typeface="Times New Roman" charset="0"/>
                <a:sym typeface="Symbol"/>
              </a:rPr>
              <a:t>o</a:t>
            </a:r>
          </a:p>
          <a:p>
            <a:pPr>
              <a:buSzPct val="125000"/>
              <a:defRPr/>
            </a:pPr>
            <a:r>
              <a:rPr lang="en-US" sz="2000" i="1" dirty="0">
                <a:solidFill>
                  <a:srgbClr val="FF0000"/>
                </a:solidFill>
                <a:cs typeface="Times New Roman" charset="0"/>
                <a:sym typeface="Symbol"/>
              </a:rPr>
              <a:t>      - </a:t>
            </a:r>
            <a:r>
              <a:rPr lang="en-US" sz="2000" dirty="0">
                <a:solidFill>
                  <a:srgbClr val="FF0000"/>
                </a:solidFill>
                <a:cs typeface="Times New Roman" charset="0"/>
                <a:sym typeface="Symbol"/>
              </a:rPr>
              <a:t>exciton binding energy</a:t>
            </a:r>
            <a:r>
              <a:rPr lang="en-US" sz="2000" i="1" dirty="0">
                <a:solidFill>
                  <a:srgbClr val="FF0000"/>
                </a:solidFill>
                <a:cs typeface="Times New Roman" charset="0"/>
                <a:sym typeface="Symbol"/>
              </a:rPr>
              <a:t> </a:t>
            </a:r>
            <a:r>
              <a:rPr lang="en-US" sz="2000" i="1" baseline="-25000" dirty="0">
                <a:solidFill>
                  <a:srgbClr val="FF0000"/>
                </a:solidFill>
                <a:cs typeface="Times New Roman" charset="0"/>
                <a:sym typeface="Symbol"/>
              </a:rPr>
              <a:t>e</a:t>
            </a:r>
            <a:r>
              <a:rPr lang="en-US" sz="2000" dirty="0">
                <a:solidFill>
                  <a:srgbClr val="FF0000"/>
                </a:solidFill>
                <a:cs typeface="Times New Roman" charset="0"/>
                <a:sym typeface="Symbol"/>
              </a:rPr>
              <a:t> </a:t>
            </a:r>
          </a:p>
          <a:p>
            <a:pPr>
              <a:buSzPct val="125000"/>
              <a:defRPr/>
            </a:pPr>
            <a:r>
              <a:rPr lang="en-US" sz="2000" dirty="0">
                <a:solidFill>
                  <a:srgbClr val="FF0000"/>
                </a:solidFill>
                <a:cs typeface="Times New Roman" charset="0"/>
                <a:sym typeface="Symbol"/>
              </a:rPr>
              <a:t>      - cohesion </a:t>
            </a:r>
            <a:endParaRPr lang="en-US" sz="2000" dirty="0">
              <a:solidFill>
                <a:srgbClr val="FF0000"/>
              </a:solidFill>
              <a:cs typeface="Times New Roman" charset="0"/>
              <a:sym typeface="Times New Roman" charset="0"/>
            </a:endParaRPr>
          </a:p>
          <a:p>
            <a:pPr>
              <a:buClr>
                <a:srgbClr val="00FF00"/>
              </a:buClr>
              <a:buSzPct val="125000"/>
              <a:defRPr/>
            </a:pPr>
            <a:r>
              <a:rPr lang="en-US" sz="2000" dirty="0">
                <a:solidFill>
                  <a:srgbClr val="FF0000"/>
                </a:solidFill>
                <a:cs typeface="Times New Roman" charset="0"/>
                <a:sym typeface="Times New Roman" charset="0"/>
              </a:rPr>
              <a:t>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5BA4C-194C-4510-9837-19BC95C45C89}"/>
              </a:ext>
            </a:extLst>
          </p:cNvPr>
          <p:cNvSpPr txBox="1"/>
          <p:nvPr/>
        </p:nvSpPr>
        <p:spPr>
          <a:xfrm>
            <a:off x="65444" y="664697"/>
            <a:ext cx="4634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1) </a:t>
            </a:r>
            <a:r>
              <a:rPr lang="sk-SK" dirty="0" err="1">
                <a:solidFill>
                  <a:srgbClr val="FF0000"/>
                </a:solidFill>
              </a:rPr>
              <a:t>previous</a:t>
            </a:r>
            <a:r>
              <a:rPr lang="sk-SK" dirty="0">
                <a:solidFill>
                  <a:srgbClr val="FF0000"/>
                </a:solidFill>
              </a:rPr>
              <a:t>, </a:t>
            </a:r>
            <a:r>
              <a:rPr lang="sk-SK" dirty="0" err="1">
                <a:solidFill>
                  <a:srgbClr val="FF0000"/>
                </a:solidFill>
              </a:rPr>
              <a:t>phosphorene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132D8B-E7B0-4E63-BE32-6D17F161C334}"/>
              </a:ext>
            </a:extLst>
          </p:cNvPr>
          <p:cNvSpPr txBox="1"/>
          <p:nvPr/>
        </p:nvSpPr>
        <p:spPr>
          <a:xfrm>
            <a:off x="72764" y="3111351"/>
            <a:ext cx="463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2) in </a:t>
            </a:r>
            <a:r>
              <a:rPr lang="sk-SK" dirty="0" err="1">
                <a:solidFill>
                  <a:srgbClr val="FF0000"/>
                </a:solidFill>
              </a:rPr>
              <a:t>progress</a:t>
            </a:r>
            <a:r>
              <a:rPr lang="sk-SK" dirty="0">
                <a:solidFill>
                  <a:srgbClr val="FF0000"/>
                </a:solidFill>
              </a:rPr>
              <a:t>, </a:t>
            </a:r>
            <a:r>
              <a:rPr lang="sk-SK" dirty="0" err="1">
                <a:solidFill>
                  <a:srgbClr val="FF0000"/>
                </a:solidFill>
              </a:rPr>
              <a:t>phosphorene</a:t>
            </a:r>
            <a:endParaRPr lang="en-GB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56E2906-9E28-4642-BB7F-2ECEC5C63F74}"/>
              </a:ext>
            </a:extLst>
          </p:cNvPr>
          <p:cNvSpPr>
            <a:spLocks/>
          </p:cNvSpPr>
          <p:nvPr/>
        </p:nvSpPr>
        <p:spPr bwMode="auto">
          <a:xfrm>
            <a:off x="125318" y="3068960"/>
            <a:ext cx="8767162" cy="26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342900">
              <a:buSzPct val="125000"/>
              <a:buFont typeface="Wingdings" panose="05000000000000000000" pitchFamily="2" charset="2"/>
              <a:buChar char="q"/>
              <a:defRPr/>
            </a:pPr>
            <a:r>
              <a:rPr lang="sk-SK" sz="2000" dirty="0" err="1">
                <a:cs typeface="Times New Roman" charset="0"/>
                <a:sym typeface="Times New Roman" charset="0"/>
              </a:rPr>
              <a:t>effects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>
                <a:solidFill>
                  <a:srgbClr val="FF0000"/>
                </a:solidFill>
                <a:cs typeface="Times New Roman" charset="0"/>
                <a:sym typeface="Times New Roman" charset="0"/>
              </a:rPr>
              <a:t>of </a:t>
            </a:r>
            <a:r>
              <a:rPr lang="sk-SK" sz="2000" dirty="0" err="1">
                <a:solidFill>
                  <a:srgbClr val="FF0000"/>
                </a:solidFill>
                <a:cs typeface="Times New Roman" charset="0"/>
                <a:sym typeface="Times New Roman" charset="0"/>
              </a:rPr>
              <a:t>strain</a:t>
            </a:r>
            <a:r>
              <a:rPr lang="sk-SK" sz="2000" dirty="0">
                <a:solidFill>
                  <a:srgbClr val="FF0000"/>
                </a:solidFill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cs typeface="Times New Roman" charset="0"/>
                <a:sym typeface="Times New Roman" charset="0"/>
              </a:rPr>
              <a:t>calculated</a:t>
            </a:r>
            <a:r>
              <a:rPr lang="sk-SK" sz="2000" dirty="0">
                <a:cs typeface="Times New Roman" charset="0"/>
                <a:sym typeface="Times New Roman" charset="0"/>
              </a:rPr>
              <a:t> in</a:t>
            </a:r>
            <a:r>
              <a:rPr lang="en-US" sz="2000" dirty="0">
                <a:cs typeface="Times New Roman" charset="0"/>
                <a:sym typeface="Times New Roman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Times New Roman" charset="0"/>
                <a:sym typeface="Times New Roman" charset="0"/>
              </a:rPr>
              <a:t>single layer phosphorene</a:t>
            </a:r>
            <a:endParaRPr lang="sk-SK" sz="2000" dirty="0">
              <a:solidFill>
                <a:srgbClr val="FF0000"/>
              </a:solidFill>
              <a:cs typeface="Times New Roman" charset="0"/>
              <a:sym typeface="Times New Roman" charset="0"/>
            </a:endParaRPr>
          </a:p>
          <a:p>
            <a:pPr>
              <a:buSzPct val="125000"/>
              <a:defRPr/>
            </a:pPr>
            <a:r>
              <a:rPr lang="sk-SK" sz="2000" dirty="0">
                <a:solidFill>
                  <a:srgbClr val="FF0000"/>
                </a:solidFill>
                <a:cs typeface="Times New Roman" charset="0"/>
                <a:sym typeface="Times New Roman" charset="0"/>
              </a:rPr>
              <a:t>      </a:t>
            </a:r>
            <a:r>
              <a:rPr lang="sk-SK" sz="2000" dirty="0">
                <a:cs typeface="Times New Roman" charset="0"/>
                <a:sym typeface="Times New Roman" charset="0"/>
              </a:rPr>
              <a:t>- </a:t>
            </a:r>
            <a:r>
              <a:rPr lang="sk-SK" sz="2000" dirty="0" err="1">
                <a:cs typeface="Times New Roman" charset="0"/>
                <a:sym typeface="Times New Roman" charset="0"/>
              </a:rPr>
              <a:t>strain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cs typeface="Times New Roman" charset="0"/>
                <a:sym typeface="Times New Roman" charset="0"/>
              </a:rPr>
              <a:t>effect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cs typeface="Times New Roman" charset="0"/>
                <a:sym typeface="Times New Roman" charset="0"/>
              </a:rPr>
              <a:t>appears</a:t>
            </a:r>
            <a:r>
              <a:rPr lang="sk-SK" sz="2000" dirty="0">
                <a:cs typeface="Times New Roman" charset="0"/>
                <a:sym typeface="Times New Roman" charset="0"/>
              </a:rPr>
              <a:t> to </a:t>
            </a:r>
            <a:r>
              <a:rPr lang="sk-SK" sz="2000" dirty="0" err="1">
                <a:cs typeface="Times New Roman" charset="0"/>
                <a:sym typeface="Times New Roman" charset="0"/>
              </a:rPr>
              <a:t>be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solidFill>
                  <a:srgbClr val="FF0000"/>
                </a:solidFill>
                <a:cs typeface="Times New Roman" charset="0"/>
                <a:sym typeface="Times New Roman" charset="0"/>
              </a:rPr>
              <a:t>massive</a:t>
            </a:r>
            <a:r>
              <a:rPr lang="sk-SK" sz="2000" dirty="0">
                <a:solidFill>
                  <a:srgbClr val="FF0000"/>
                </a:solidFill>
                <a:cs typeface="Times New Roman" charset="0"/>
                <a:sym typeface="Times New Roman" charset="0"/>
              </a:rPr>
              <a:t> </a:t>
            </a:r>
            <a:r>
              <a:rPr lang="sk-SK" sz="2000" dirty="0">
                <a:cs typeface="Times New Roman" charset="0"/>
                <a:sym typeface="Times New Roman" charset="0"/>
              </a:rPr>
              <a:t>and </a:t>
            </a:r>
            <a:r>
              <a:rPr lang="sk-SK" sz="2000" dirty="0" err="1">
                <a:cs typeface="Times New Roman" charset="0"/>
                <a:sym typeface="Times New Roman" charset="0"/>
              </a:rPr>
              <a:t>quantitatively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solidFill>
                  <a:srgbClr val="FF0000"/>
                </a:solidFill>
                <a:cs typeface="Times New Roman" charset="0"/>
                <a:sym typeface="Times New Roman" charset="0"/>
              </a:rPr>
              <a:t>different</a:t>
            </a:r>
            <a:r>
              <a:rPr lang="sk-SK" sz="2000" dirty="0">
                <a:solidFill>
                  <a:srgbClr val="FF0000"/>
                </a:solidFill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solidFill>
                  <a:srgbClr val="FF0000"/>
                </a:solidFill>
                <a:cs typeface="Times New Roman" charset="0"/>
                <a:sym typeface="Times New Roman" charset="0"/>
              </a:rPr>
              <a:t>from</a:t>
            </a:r>
            <a:r>
              <a:rPr lang="sk-SK" sz="2000" dirty="0">
                <a:solidFill>
                  <a:srgbClr val="FF0000"/>
                </a:solidFill>
                <a:cs typeface="Times New Roman" charset="0"/>
                <a:sym typeface="Times New Roman" charset="0"/>
              </a:rPr>
              <a:t> DFT</a:t>
            </a:r>
            <a:endParaRPr lang="en-US" sz="2000" dirty="0">
              <a:cs typeface="Times New Roman" charset="0"/>
              <a:sym typeface="Times New Roman" charset="0"/>
            </a:endParaRPr>
          </a:p>
          <a:p>
            <a:pPr>
              <a:buSzPct val="125000"/>
              <a:defRPr/>
            </a:pPr>
            <a:r>
              <a:rPr lang="en-US" sz="2000" dirty="0">
                <a:cs typeface="Times New Roman" charset="0"/>
                <a:sym typeface="Times New Roman" charset="0"/>
              </a:rPr>
              <a:t>      </a:t>
            </a:r>
            <a:r>
              <a:rPr lang="sk-SK" sz="2000" dirty="0">
                <a:cs typeface="Times New Roman" charset="0"/>
                <a:sym typeface="Times New Roman" charset="0"/>
              </a:rPr>
              <a:t>- </a:t>
            </a:r>
            <a:r>
              <a:rPr lang="sk-SK" sz="2000" dirty="0" err="1">
                <a:cs typeface="Times New Roman" charset="0"/>
                <a:sym typeface="Times New Roman" charset="0"/>
              </a:rPr>
              <a:t>fixed-node</a:t>
            </a:r>
            <a:r>
              <a:rPr lang="sk-SK" sz="2000" dirty="0">
                <a:cs typeface="Times New Roman" charset="0"/>
                <a:sym typeface="Times New Roman" charset="0"/>
              </a:rPr>
              <a:t> DMC </a:t>
            </a:r>
            <a:r>
              <a:rPr lang="sk-SK" sz="2000" dirty="0" err="1">
                <a:cs typeface="Times New Roman" charset="0"/>
                <a:sym typeface="Times New Roman" charset="0"/>
              </a:rPr>
              <a:t>equilibrium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cs typeface="Times New Roman" charset="0"/>
                <a:sym typeface="Times New Roman" charset="0"/>
              </a:rPr>
              <a:t>structure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cs typeface="Times New Roman" charset="0"/>
                <a:sym typeface="Times New Roman" charset="0"/>
              </a:rPr>
              <a:t>found</a:t>
            </a:r>
            <a:endParaRPr lang="sk-SK" sz="2000" dirty="0">
              <a:cs typeface="Times New Roman" charset="0"/>
              <a:sym typeface="Times New Roman" charset="0"/>
            </a:endParaRPr>
          </a:p>
          <a:p>
            <a:pPr>
              <a:buSzPct val="125000"/>
              <a:defRPr/>
            </a:pPr>
            <a:r>
              <a:rPr lang="sk-SK" sz="2000" dirty="0">
                <a:cs typeface="Times New Roman" charset="0"/>
                <a:sym typeface="Times New Roman" charset="0"/>
              </a:rPr>
              <a:t>      - </a:t>
            </a:r>
            <a:r>
              <a:rPr lang="sk-SK" sz="2000" i="1" dirty="0">
                <a:solidFill>
                  <a:srgbClr val="FF0000"/>
                </a:solidFill>
                <a:cs typeface="Times New Roman" charset="0"/>
                <a:sym typeface="Times New Roman" charset="0"/>
              </a:rPr>
              <a:t>b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cs typeface="Times New Roman" charset="0"/>
                <a:sym typeface="Times New Roman" charset="0"/>
              </a:rPr>
              <a:t>lattice</a:t>
            </a:r>
            <a:r>
              <a:rPr lang="sk-SK" sz="2000" dirty="0">
                <a:cs typeface="Times New Roman" charset="0"/>
                <a:sym typeface="Times New Roman" charset="0"/>
              </a:rPr>
              <a:t> parameter </a:t>
            </a:r>
            <a:r>
              <a:rPr lang="sk-SK" sz="2000" dirty="0" err="1">
                <a:cs typeface="Times New Roman" charset="0"/>
                <a:sym typeface="Times New Roman" charset="0"/>
              </a:rPr>
              <a:t>significantly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solidFill>
                  <a:srgbClr val="FF0000"/>
                </a:solidFill>
                <a:cs typeface="Times New Roman" charset="0"/>
                <a:sym typeface="Times New Roman" charset="0"/>
              </a:rPr>
              <a:t>different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solidFill>
                  <a:srgbClr val="FF0000"/>
                </a:solidFill>
                <a:cs typeface="Times New Roman" charset="0"/>
                <a:sym typeface="Times New Roman" charset="0"/>
              </a:rPr>
              <a:t>from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cs typeface="Times New Roman" charset="0"/>
                <a:sym typeface="Times New Roman" charset="0"/>
              </a:rPr>
              <a:t>the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solidFill>
                  <a:srgbClr val="FF0000"/>
                </a:solidFill>
                <a:cs typeface="Times New Roman" charset="0"/>
                <a:sym typeface="Times New Roman" charset="0"/>
              </a:rPr>
              <a:t>crystal</a:t>
            </a:r>
            <a:endParaRPr lang="sk-SK" sz="2000" dirty="0">
              <a:solidFill>
                <a:srgbClr val="FF0000"/>
              </a:solidFill>
              <a:cs typeface="Times New Roman" charset="0"/>
              <a:sym typeface="Times New Roman" charset="0"/>
            </a:endParaRPr>
          </a:p>
          <a:p>
            <a:pPr>
              <a:buSzPct val="125000"/>
              <a:defRPr/>
            </a:pPr>
            <a:r>
              <a:rPr lang="sk-SK" sz="2000" dirty="0">
                <a:solidFill>
                  <a:srgbClr val="FF0000"/>
                </a:solidFill>
                <a:cs typeface="Times New Roman" charset="0"/>
                <a:sym typeface="Times New Roman" charset="0"/>
              </a:rPr>
              <a:t>      </a:t>
            </a:r>
            <a:r>
              <a:rPr lang="sk-SK" sz="2000" dirty="0">
                <a:cs typeface="Times New Roman" charset="0"/>
                <a:sym typeface="Times New Roman" charset="0"/>
              </a:rPr>
              <a:t>- </a:t>
            </a:r>
            <a:r>
              <a:rPr lang="sk-SK" sz="2000" dirty="0" err="1">
                <a:cs typeface="Times New Roman" charset="0"/>
                <a:sym typeface="Times New Roman" charset="0"/>
              </a:rPr>
              <a:t>calculations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cs typeface="Times New Roman" charset="0"/>
                <a:sym typeface="Times New Roman" charset="0"/>
              </a:rPr>
              <a:t>will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cs typeface="Times New Roman" charset="0"/>
                <a:sym typeface="Times New Roman" charset="0"/>
              </a:rPr>
              <a:t>allow</a:t>
            </a:r>
            <a:r>
              <a:rPr lang="sk-SK" sz="2000" dirty="0">
                <a:cs typeface="Times New Roman" charset="0"/>
                <a:sym typeface="Times New Roman" charset="0"/>
              </a:rPr>
              <a:t> to </a:t>
            </a:r>
            <a:r>
              <a:rPr lang="sk-SK" sz="2000" dirty="0" err="1">
                <a:cs typeface="Times New Roman" charset="0"/>
                <a:sym typeface="Times New Roman" charset="0"/>
              </a:rPr>
              <a:t>determine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cs typeface="Times New Roman" charset="0"/>
                <a:sym typeface="Times New Roman" charset="0"/>
              </a:rPr>
              <a:t>the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cs typeface="Times New Roman" charset="0"/>
                <a:sym typeface="Times New Roman" charset="0"/>
              </a:rPr>
              <a:t>effect</a:t>
            </a:r>
            <a:r>
              <a:rPr lang="sk-SK" sz="2000" dirty="0">
                <a:cs typeface="Times New Roman" charset="0"/>
                <a:sym typeface="Times New Roman" charset="0"/>
              </a:rPr>
              <a:t> of </a:t>
            </a:r>
            <a:r>
              <a:rPr lang="sk-SK" sz="2000" dirty="0" err="1">
                <a:solidFill>
                  <a:srgbClr val="FF0000"/>
                </a:solidFill>
                <a:cs typeface="Times New Roman" charset="0"/>
                <a:sym typeface="Times New Roman" charset="0"/>
              </a:rPr>
              <a:t>arbitrary</a:t>
            </a:r>
            <a:r>
              <a:rPr lang="sk-SK" sz="2000" dirty="0">
                <a:solidFill>
                  <a:srgbClr val="FF0000"/>
                </a:solidFill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solidFill>
                  <a:srgbClr val="FF0000"/>
                </a:solidFill>
                <a:cs typeface="Times New Roman" charset="0"/>
                <a:sym typeface="Times New Roman" charset="0"/>
              </a:rPr>
              <a:t>strain</a:t>
            </a:r>
            <a:r>
              <a:rPr lang="sk-SK" sz="2000" dirty="0">
                <a:solidFill>
                  <a:srgbClr val="FF0000"/>
                </a:solidFill>
                <a:cs typeface="Times New Roman" charset="0"/>
                <a:sym typeface="Times New Roman" charset="0"/>
              </a:rPr>
              <a:t> </a:t>
            </a:r>
            <a:r>
              <a:rPr lang="sk-SK" sz="2000" dirty="0">
                <a:cs typeface="Times New Roman" charset="0"/>
                <a:sym typeface="Times New Roman" charset="0"/>
              </a:rPr>
              <a:t>on </a:t>
            </a:r>
            <a:r>
              <a:rPr lang="sk-SK" sz="2000" dirty="0" err="1">
                <a:cs typeface="Times New Roman" charset="0"/>
                <a:sym typeface="Times New Roman" charset="0"/>
              </a:rPr>
              <a:t>the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cs typeface="Times New Roman" charset="0"/>
                <a:sym typeface="Times New Roman" charset="0"/>
              </a:rPr>
              <a:t>gap</a:t>
            </a:r>
            <a:endParaRPr lang="en-US" sz="2000" dirty="0">
              <a:solidFill>
                <a:srgbClr val="FF0000"/>
              </a:solidFill>
              <a:cs typeface="Times New Roman" charset="0"/>
              <a:sym typeface="Times New Roman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EA213E-8AD2-4B2E-8F9F-BC288BD434F6}"/>
              </a:ext>
            </a:extLst>
          </p:cNvPr>
          <p:cNvSpPr txBox="1"/>
          <p:nvPr/>
        </p:nvSpPr>
        <p:spPr>
          <a:xfrm>
            <a:off x="84640" y="5085184"/>
            <a:ext cx="463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3) in </a:t>
            </a:r>
            <a:r>
              <a:rPr lang="sk-SK" dirty="0" err="1">
                <a:solidFill>
                  <a:srgbClr val="FF0000"/>
                </a:solidFill>
              </a:rPr>
              <a:t>preparation</a:t>
            </a:r>
            <a:r>
              <a:rPr lang="sk-SK" dirty="0">
                <a:solidFill>
                  <a:srgbClr val="FF0000"/>
                </a:solidFill>
              </a:rPr>
              <a:t>, MoS</a:t>
            </a:r>
            <a:r>
              <a:rPr lang="sk-SK" baseline="-25000" dirty="0">
                <a:solidFill>
                  <a:srgbClr val="FF0000"/>
                </a:solidFill>
              </a:rPr>
              <a:t>2</a:t>
            </a:r>
            <a:endParaRPr lang="en-GB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9FBD7E4-6614-4F49-B490-69D42D812CA6}"/>
              </a:ext>
            </a:extLst>
          </p:cNvPr>
          <p:cNvSpPr>
            <a:spLocks/>
          </p:cNvSpPr>
          <p:nvPr/>
        </p:nvSpPr>
        <p:spPr bwMode="auto">
          <a:xfrm>
            <a:off x="179512" y="4497933"/>
            <a:ext cx="8767162" cy="26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342900">
              <a:buSzPct val="125000"/>
              <a:buFont typeface="Wingdings" panose="05000000000000000000" pitchFamily="2" charset="2"/>
              <a:buChar char="q"/>
              <a:defRPr/>
            </a:pPr>
            <a:r>
              <a:rPr lang="sk-SK" sz="2000" dirty="0" err="1">
                <a:cs typeface="Times New Roman" charset="0"/>
                <a:sym typeface="Times New Roman" charset="0"/>
              </a:rPr>
              <a:t>outlooks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cs typeface="Times New Roman" charset="0"/>
                <a:sym typeface="Times New Roman" charset="0"/>
              </a:rPr>
              <a:t>towards</a:t>
            </a:r>
            <a:r>
              <a:rPr lang="sk-SK" sz="2000" dirty="0">
                <a:cs typeface="Times New Roman" charset="0"/>
                <a:sym typeface="Times New Roman" charset="0"/>
              </a:rPr>
              <a:t> QMC </a:t>
            </a:r>
            <a:r>
              <a:rPr lang="sk-SK" sz="2000" dirty="0" err="1">
                <a:cs typeface="Times New Roman" charset="0"/>
                <a:sym typeface="Times New Roman" charset="0"/>
              </a:rPr>
              <a:t>calculation</a:t>
            </a:r>
            <a:r>
              <a:rPr lang="sk-SK" sz="2000" dirty="0">
                <a:cs typeface="Times New Roman" charset="0"/>
                <a:sym typeface="Times New Roman" charset="0"/>
              </a:rPr>
              <a:t> of </a:t>
            </a:r>
            <a:r>
              <a:rPr lang="sk-SK" sz="2000" dirty="0" err="1">
                <a:cs typeface="Times New Roman" charset="0"/>
                <a:sym typeface="Times New Roman" charset="0"/>
              </a:rPr>
              <a:t>lazer</a:t>
            </a:r>
            <a:r>
              <a:rPr lang="sk-SK" sz="2000" dirty="0">
                <a:cs typeface="Times New Roman" charset="0"/>
                <a:sym typeface="Times New Roman" charset="0"/>
              </a:rPr>
              <a:t> &amp; </a:t>
            </a:r>
            <a:r>
              <a:rPr lang="sk-SK" sz="2000" dirty="0" err="1">
                <a:cs typeface="Times New Roman" charset="0"/>
                <a:sym typeface="Times New Roman" charset="0"/>
              </a:rPr>
              <a:t>train</a:t>
            </a:r>
            <a:r>
              <a:rPr lang="sk-SK" sz="2000" dirty="0">
                <a:cs typeface="Times New Roman" charset="0"/>
                <a:sym typeface="Times New Roman" charset="0"/>
              </a:rPr>
              <a:t> </a:t>
            </a:r>
            <a:r>
              <a:rPr lang="sk-SK" sz="2000" dirty="0" err="1">
                <a:cs typeface="Times New Roman" charset="0"/>
                <a:sym typeface="Times New Roman" charset="0"/>
              </a:rPr>
              <a:t>effects</a:t>
            </a:r>
            <a:r>
              <a:rPr lang="sk-SK" sz="2000" dirty="0">
                <a:cs typeface="Times New Roman" charset="0"/>
                <a:sym typeface="Times New Roman" charset="0"/>
              </a:rPr>
              <a:t> in MoS</a:t>
            </a:r>
            <a:r>
              <a:rPr lang="sk-SK" sz="2000" baseline="-25000" dirty="0">
                <a:cs typeface="Times New Roman" charset="0"/>
                <a:sym typeface="Times New Roman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4068808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348880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/>
          <a:lstStyle/>
          <a:p>
            <a:b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2000" dirty="0">
                <a:solidFill>
                  <a:srgbClr val="000000"/>
                </a:solidFill>
                <a:latin typeface="Arial"/>
              </a:rPr>
            </a:br>
            <a:br>
              <a:rPr lang="en-US" sz="2000" dirty="0">
                <a:solidFill>
                  <a:srgbClr val="000000"/>
                </a:solidFill>
                <a:latin typeface="Arial"/>
              </a:rPr>
            </a:br>
            <a:r>
              <a:rPr kumimoji="0" lang="sk-SK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P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hosphorene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and 2D materials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4000" b="1" kern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Arial"/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2409377"/>
            <a:ext cx="9144000" cy="209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algn="ctr"/>
            <a:r>
              <a:rPr lang="sk-SK" dirty="0"/>
              <a:t> J. Brndiar</a:t>
            </a:r>
            <a:r>
              <a:rPr lang="sk-SK" baseline="30000" dirty="0"/>
              <a:t>1</a:t>
            </a:r>
            <a:r>
              <a:rPr lang="sk-SK" dirty="0"/>
              <a:t>, Y. Huang</a:t>
            </a:r>
            <a:r>
              <a:rPr lang="sk-SK" baseline="30000" dirty="0"/>
              <a:t>1</a:t>
            </a:r>
            <a:r>
              <a:rPr lang="sk-SK" dirty="0"/>
              <a:t>, A. Faizan</a:t>
            </a:r>
            <a:r>
              <a:rPr lang="sk-SK" baseline="30000" dirty="0"/>
              <a:t>1</a:t>
            </a:r>
            <a:r>
              <a:rPr lang="sk-SK" dirty="0"/>
              <a:t>, </a:t>
            </a:r>
            <a:r>
              <a:rPr lang="sk-SK" sz="2400" dirty="0">
                <a:sym typeface="Symbol" panose="05050102010706020507" pitchFamily="18" charset="2"/>
              </a:rPr>
              <a:t>Marko Milivojevic</a:t>
            </a:r>
            <a:r>
              <a:rPr lang="en-US" sz="2400" dirty="0">
                <a:sym typeface="Symbol" panose="05050102010706020507" pitchFamily="18" charset="2"/>
              </a:rPr>
              <a:t>,</a:t>
            </a:r>
            <a:endParaRPr lang="sk-SK" sz="2400" dirty="0"/>
          </a:p>
          <a:p>
            <a:pPr algn="ctr"/>
            <a:r>
              <a:rPr lang="en-US" dirty="0"/>
              <a:t>T. Frank</a:t>
            </a:r>
            <a:r>
              <a:rPr lang="sk-SK" baseline="30000" dirty="0"/>
              <a:t>2</a:t>
            </a:r>
            <a:r>
              <a:rPr lang="en-US" dirty="0"/>
              <a:t>, R. </a:t>
            </a:r>
            <a:r>
              <a:rPr lang="en-US" dirty="0" err="1"/>
              <a:t>Derian</a:t>
            </a:r>
            <a:r>
              <a:rPr lang="sk-SK" baseline="30000" dirty="0"/>
              <a:t>1</a:t>
            </a:r>
            <a:r>
              <a:rPr lang="en-US" dirty="0"/>
              <a:t>, K. Tok</a:t>
            </a:r>
            <a:r>
              <a:rPr lang="sk-SK" dirty="0"/>
              <a:t>ár</a:t>
            </a:r>
            <a:r>
              <a:rPr lang="sk-SK" baseline="30000" dirty="0"/>
              <a:t>1</a:t>
            </a:r>
            <a:r>
              <a:rPr lang="sk-SK" dirty="0"/>
              <a:t>, L. Mitas</a:t>
            </a:r>
            <a:r>
              <a:rPr lang="sk-SK" baseline="30000" dirty="0"/>
              <a:t>3</a:t>
            </a:r>
            <a:r>
              <a:rPr lang="sk-SK" dirty="0"/>
              <a:t>, J. Fabian</a:t>
            </a:r>
            <a:r>
              <a:rPr lang="sk-SK" baseline="30000" dirty="0"/>
              <a:t>2</a:t>
            </a:r>
            <a:r>
              <a:rPr lang="sk-SK" dirty="0"/>
              <a:t>, I. Štich</a:t>
            </a:r>
            <a:r>
              <a:rPr lang="sk-SK" baseline="30000" dirty="0"/>
              <a:t>1</a:t>
            </a:r>
            <a:endParaRPr lang="en-US" baseline="30000" dirty="0"/>
          </a:p>
          <a:p>
            <a:pPr algn="ctr"/>
            <a:endParaRPr lang="sk-SK" sz="2000" dirty="0"/>
          </a:p>
          <a:p>
            <a:pPr algn="ctr"/>
            <a:r>
              <a:rPr lang="sk-SK" sz="2000" baseline="30000" dirty="0"/>
              <a:t>1</a:t>
            </a:r>
            <a:r>
              <a:rPr lang="en-GB" sz="2000" dirty="0"/>
              <a:t> CCMS, Inst. of Physics, Slovak Academy of Sciences, Bratislava, Slovakia</a:t>
            </a:r>
            <a:endParaRPr lang="en-US" sz="2000" dirty="0"/>
          </a:p>
          <a:p>
            <a:pPr algn="ctr">
              <a:lnSpc>
                <a:spcPct val="70000"/>
              </a:lnSpc>
            </a:pPr>
            <a:r>
              <a:rPr lang="sk-SK" sz="2000" baseline="30000" dirty="0"/>
              <a:t>2 </a:t>
            </a:r>
            <a:r>
              <a:rPr lang="sk-SK" sz="2000" dirty="0" err="1"/>
              <a:t>University</a:t>
            </a:r>
            <a:r>
              <a:rPr lang="sk-SK" sz="2000" dirty="0"/>
              <a:t> of </a:t>
            </a:r>
            <a:r>
              <a:rPr lang="sk-SK" sz="2000" dirty="0" err="1"/>
              <a:t>Regensburg</a:t>
            </a:r>
            <a:r>
              <a:rPr lang="sk-SK" sz="2000" dirty="0"/>
              <a:t>, </a:t>
            </a:r>
            <a:r>
              <a:rPr lang="en-US" sz="2000" dirty="0"/>
              <a:t>Inst. for Theoretical Physics, G</a:t>
            </a:r>
            <a:r>
              <a:rPr lang="sk-SK" sz="2000" dirty="0" err="1"/>
              <a:t>ermany</a:t>
            </a:r>
            <a:r>
              <a:rPr lang="en-US" sz="2000" baseline="30000" dirty="0"/>
              <a:t> </a:t>
            </a:r>
            <a:endParaRPr lang="en-US" sz="2000" dirty="0"/>
          </a:p>
          <a:p>
            <a:pPr algn="ctr">
              <a:lnSpc>
                <a:spcPct val="70000"/>
              </a:lnSpc>
            </a:pPr>
            <a:r>
              <a:rPr lang="en-US" sz="2000" baseline="30000" dirty="0"/>
              <a:t>3</a:t>
            </a:r>
            <a:r>
              <a:rPr lang="en-US" sz="2000" dirty="0"/>
              <a:t> Dept. of Physics, North Carolina State University, Raleigh, U.S.A.</a:t>
            </a:r>
            <a:endParaRPr lang="sk-SK" sz="2000" dirty="0"/>
          </a:p>
          <a:p>
            <a:pPr algn="ctr">
              <a:lnSpc>
                <a:spcPct val="70000"/>
              </a:lnSpc>
            </a:pPr>
            <a:endParaRPr lang="cs-CZ" sz="2000" dirty="0"/>
          </a:p>
        </p:txBody>
      </p:sp>
      <p:pic>
        <p:nvPicPr>
          <p:cNvPr id="28676" name="Picture 4" descr="ccms-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631407"/>
            <a:ext cx="26098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1" descr="logo_1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725144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5" descr="CC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21388"/>
            <a:ext cx="8731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1" descr="C:\Users\stich\Desktop\img_120514599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588545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28688" name="Obdĺžnik 3"/>
          <p:cNvSpPr>
            <a:spLocks noChangeArrowheads="1"/>
          </p:cNvSpPr>
          <p:nvPr/>
        </p:nvSpPr>
        <p:spPr bwMode="auto">
          <a:xfrm>
            <a:off x="3313113" y="5425281"/>
            <a:ext cx="241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2000" dirty="0"/>
              <a:t>http://www.</a:t>
            </a:r>
            <a:r>
              <a:rPr lang="en-US" sz="2000" dirty="0"/>
              <a:t>fu.sav.</a:t>
            </a:r>
            <a:r>
              <a:rPr lang="sk-SK" sz="2000" dirty="0" err="1"/>
              <a:t>sk</a:t>
            </a:r>
            <a:endParaRPr lang="sk-SK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453BBA-BBF3-4AA7-B0AD-A1ECC3326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6010336"/>
            <a:ext cx="12602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/>
            <a:r>
              <a:rPr lang="sk-SK" sz="2000" u="sng" dirty="0" err="1"/>
              <a:t>Funding</a:t>
            </a:r>
            <a:r>
              <a:rPr lang="en-US" sz="2000" dirty="0"/>
              <a:t>: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6F892C7-5AFF-4BAF-8F2B-11FC6FA8AA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5127" y="5949280"/>
          <a:ext cx="135731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8" imgW="28808640" imgH="8246880" progId="">
                  <p:embed/>
                </p:oleObj>
              </mc:Choice>
              <mc:Fallback>
                <p:oleObj r:id="rId8" imgW="28808640" imgH="82468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127" y="5949280"/>
                        <a:ext cx="1357313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">
            <a:extLst>
              <a:ext uri="{FF2B5EF4-FFF2-40B4-BE49-F238E27FC236}">
                <a16:creationId xmlns:a16="http://schemas.microsoft.com/office/drawing/2014/main" id="{42558839-3867-4621-A5F5-45756B649D2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77432" y="6406919"/>
            <a:ext cx="999865" cy="40686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3019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/>
          <a:lstStyle/>
          <a:p>
            <a:pPr algn="l"/>
            <a:r>
              <a:rPr lang="cs-CZ" sz="4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r>
              <a:rPr lang="cs-CZ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5876925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12"/>
          <p:cNvSpPr>
            <a:spLocks noChangeArrowheads="1"/>
          </p:cNvSpPr>
          <p:nvPr/>
        </p:nvSpPr>
        <p:spPr bwMode="auto">
          <a:xfrm>
            <a:off x="58738" y="3554413"/>
            <a:ext cx="52022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ð"/>
            </a:pPr>
            <a:endParaRPr lang="cs-CZ" b="0">
              <a:solidFill>
                <a:srgbClr val="003399"/>
              </a:solidFill>
            </a:endParaRPr>
          </a:p>
        </p:txBody>
      </p:sp>
      <p:sp>
        <p:nvSpPr>
          <p:cNvPr id="29702" name="Rectangle 16"/>
          <p:cNvSpPr>
            <a:spLocks noChangeArrowheads="1"/>
          </p:cNvSpPr>
          <p:nvPr/>
        </p:nvSpPr>
        <p:spPr bwMode="auto">
          <a:xfrm>
            <a:off x="49213" y="1340768"/>
            <a:ext cx="617897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>
                <a:solidFill>
                  <a:srgbClr val="003399"/>
                </a:solidFill>
              </a:rPr>
              <a:t>Intro. 2D materials and </a:t>
            </a:r>
            <a:r>
              <a:rPr lang="en-US" dirty="0" err="1">
                <a:solidFill>
                  <a:srgbClr val="003399"/>
                </a:solidFill>
              </a:rPr>
              <a:t>phosphorene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34925" y="5589240"/>
            <a:ext cx="237648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>
                <a:solidFill>
                  <a:srgbClr val="003399"/>
                </a:solidFill>
              </a:rPr>
              <a:t>Summary</a:t>
            </a:r>
            <a:endParaRPr lang="cs-CZ" dirty="0">
              <a:solidFill>
                <a:srgbClr val="003399"/>
              </a:solidFill>
            </a:endParaRPr>
          </a:p>
        </p:txBody>
      </p:sp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92825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ĺžnik 17"/>
          <p:cNvSpPr/>
          <p:nvPr/>
        </p:nvSpPr>
        <p:spPr>
          <a:xfrm>
            <a:off x="58738" y="2060848"/>
            <a:ext cx="6042936" cy="356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>
                <a:solidFill>
                  <a:srgbClr val="003399"/>
                </a:solidFill>
              </a:rPr>
              <a:t>Calculations: </a:t>
            </a:r>
            <a:r>
              <a:rPr lang="sk-SK" dirty="0">
                <a:solidFill>
                  <a:srgbClr val="FF0000"/>
                </a:solidFill>
              </a:rPr>
              <a:t>1) </a:t>
            </a:r>
            <a:r>
              <a:rPr lang="sk-SK" dirty="0" err="1">
                <a:solidFill>
                  <a:srgbClr val="FF0000"/>
                </a:solidFill>
              </a:rPr>
              <a:t>completed</a:t>
            </a:r>
            <a:r>
              <a:rPr lang="sk-SK" dirty="0">
                <a:solidFill>
                  <a:srgbClr val="FF0000"/>
                </a:solidFill>
              </a:rPr>
              <a:t>, </a:t>
            </a:r>
            <a:r>
              <a:rPr lang="sk-SK" dirty="0" err="1">
                <a:solidFill>
                  <a:srgbClr val="FF0000"/>
                </a:solidFill>
              </a:rPr>
              <a:t>phosphorene</a:t>
            </a:r>
            <a:endParaRPr lang="sk-SK" dirty="0">
              <a:solidFill>
                <a:srgbClr val="FF00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sk-SK" dirty="0">
                <a:solidFill>
                  <a:srgbClr val="003399"/>
                </a:solidFill>
              </a:rPr>
              <a:t>                                 -</a:t>
            </a:r>
            <a:r>
              <a:rPr lang="en-US" dirty="0">
                <a:solidFill>
                  <a:srgbClr val="003399"/>
                </a:solidFill>
              </a:rPr>
              <a:t> band gap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3399"/>
                </a:solidFill>
              </a:rPr>
              <a:t>                             </a:t>
            </a:r>
            <a:r>
              <a:rPr lang="sk-SK" dirty="0">
                <a:solidFill>
                  <a:srgbClr val="003399"/>
                </a:solidFill>
              </a:rPr>
              <a:t>    - </a:t>
            </a:r>
            <a:r>
              <a:rPr lang="en-US" dirty="0">
                <a:solidFill>
                  <a:srgbClr val="003399"/>
                </a:solidFill>
              </a:rPr>
              <a:t>cohesion</a:t>
            </a:r>
            <a:endParaRPr lang="sk-SK" dirty="0">
              <a:solidFill>
                <a:srgbClr val="003399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sk-SK" dirty="0">
                <a:solidFill>
                  <a:srgbClr val="003399"/>
                </a:solidFill>
              </a:rPr>
              <a:t>                             </a:t>
            </a:r>
            <a:r>
              <a:rPr lang="sk-SK" dirty="0">
                <a:solidFill>
                  <a:srgbClr val="FF0000"/>
                </a:solidFill>
              </a:rPr>
              <a:t>2) in </a:t>
            </a:r>
            <a:r>
              <a:rPr lang="sk-SK" dirty="0" err="1">
                <a:solidFill>
                  <a:srgbClr val="FF0000"/>
                </a:solidFill>
              </a:rPr>
              <a:t>progress</a:t>
            </a:r>
            <a:r>
              <a:rPr lang="sk-SK" dirty="0">
                <a:solidFill>
                  <a:srgbClr val="FF0000"/>
                </a:solidFill>
              </a:rPr>
              <a:t>, </a:t>
            </a:r>
            <a:r>
              <a:rPr lang="sk-SK" dirty="0" err="1">
                <a:solidFill>
                  <a:srgbClr val="FF0000"/>
                </a:solidFill>
              </a:rPr>
              <a:t>phosphorene</a:t>
            </a:r>
            <a:endParaRPr lang="sk-SK" dirty="0">
              <a:solidFill>
                <a:srgbClr val="FF00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sk-SK" dirty="0">
                <a:solidFill>
                  <a:srgbClr val="003399"/>
                </a:solidFill>
              </a:rPr>
              <a:t>                                  - </a:t>
            </a:r>
            <a:r>
              <a:rPr lang="sk-SK" dirty="0" err="1">
                <a:solidFill>
                  <a:srgbClr val="003399"/>
                </a:solidFill>
              </a:rPr>
              <a:t>strain</a:t>
            </a:r>
            <a:r>
              <a:rPr lang="sk-SK" dirty="0">
                <a:solidFill>
                  <a:srgbClr val="003399"/>
                </a:solidFill>
              </a:rPr>
              <a:t> </a:t>
            </a:r>
            <a:r>
              <a:rPr lang="sk-SK" dirty="0" err="1">
                <a:solidFill>
                  <a:srgbClr val="003399"/>
                </a:solidFill>
              </a:rPr>
              <a:t>effects</a:t>
            </a:r>
            <a:endParaRPr lang="sk-SK" dirty="0">
              <a:solidFill>
                <a:srgbClr val="003399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sk-SK" dirty="0">
                <a:solidFill>
                  <a:srgbClr val="FF0000"/>
                </a:solidFill>
              </a:rPr>
              <a:t>                             3) in </a:t>
            </a:r>
            <a:r>
              <a:rPr lang="sk-SK" dirty="0" err="1">
                <a:solidFill>
                  <a:srgbClr val="FF0000"/>
                </a:solidFill>
              </a:rPr>
              <a:t>preparation</a:t>
            </a:r>
            <a:r>
              <a:rPr lang="sk-SK" dirty="0">
                <a:solidFill>
                  <a:srgbClr val="FF0000"/>
                </a:solidFill>
              </a:rPr>
              <a:t>, MoS</a:t>
            </a:r>
            <a:r>
              <a:rPr lang="sk-SK" baseline="-25000" dirty="0">
                <a:solidFill>
                  <a:srgbClr val="FF0000"/>
                </a:solidFill>
              </a:rPr>
              <a:t>2</a:t>
            </a:r>
          </a:p>
          <a:p>
            <a:pPr eaLnBrk="0" hangingPunct="0">
              <a:spcBef>
                <a:spcPct val="20000"/>
              </a:spcBef>
            </a:pPr>
            <a:r>
              <a:rPr lang="sk-SK" baseline="-25000" dirty="0">
                <a:solidFill>
                  <a:srgbClr val="003399"/>
                </a:solidFill>
              </a:rPr>
              <a:t>                                                  </a:t>
            </a:r>
            <a:r>
              <a:rPr lang="sk-SK" dirty="0">
                <a:solidFill>
                  <a:srgbClr val="003399"/>
                </a:solidFill>
              </a:rPr>
              <a:t>- </a:t>
            </a:r>
            <a:r>
              <a:rPr lang="sk-SK" dirty="0" err="1">
                <a:solidFill>
                  <a:srgbClr val="003399"/>
                </a:solidFill>
              </a:rPr>
              <a:t>strain</a:t>
            </a:r>
            <a:r>
              <a:rPr lang="sk-SK" dirty="0">
                <a:solidFill>
                  <a:srgbClr val="003399"/>
                </a:solidFill>
              </a:rPr>
              <a:t> </a:t>
            </a:r>
            <a:r>
              <a:rPr lang="sk-SK" dirty="0" err="1">
                <a:solidFill>
                  <a:srgbClr val="003399"/>
                </a:solidFill>
              </a:rPr>
              <a:t>effects</a:t>
            </a:r>
            <a:endParaRPr lang="sk-SK" dirty="0">
              <a:solidFill>
                <a:srgbClr val="003399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sk-SK" dirty="0">
                <a:solidFill>
                  <a:srgbClr val="003399"/>
                </a:solidFill>
              </a:rPr>
              <a:t>                                 - </a:t>
            </a:r>
            <a:r>
              <a:rPr lang="sk-SK" dirty="0" err="1">
                <a:solidFill>
                  <a:srgbClr val="003399"/>
                </a:solidFill>
              </a:rPr>
              <a:t>vdW</a:t>
            </a:r>
            <a:r>
              <a:rPr lang="sk-SK" dirty="0">
                <a:solidFill>
                  <a:srgbClr val="003399"/>
                </a:solidFill>
              </a:rPr>
              <a:t> </a:t>
            </a:r>
            <a:r>
              <a:rPr lang="sk-SK" dirty="0" err="1">
                <a:solidFill>
                  <a:srgbClr val="003399"/>
                </a:solidFill>
              </a:rPr>
              <a:t>multilayers</a:t>
            </a:r>
            <a:endParaRPr lang="sk-SK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9493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materials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909478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/>
              <a:t>a number of 2D materials prepared by: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</a:rPr>
              <a:t>    - exfoliation  </a:t>
            </a:r>
            <a:r>
              <a:rPr lang="en-US" dirty="0"/>
              <a:t>(gr, phosphorene, TM -</a:t>
            </a:r>
            <a:r>
              <a:rPr lang="en-US" dirty="0" err="1"/>
              <a:t>dichalcogenides</a:t>
            </a:r>
            <a:r>
              <a:rPr lang="en-US" dirty="0"/>
              <a:t>)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</a:rPr>
              <a:t>    - epitaxial growth </a:t>
            </a:r>
            <a:r>
              <a:rPr lang="en-US" dirty="0"/>
              <a:t>(</a:t>
            </a:r>
            <a:r>
              <a:rPr lang="en-US" dirty="0" err="1"/>
              <a:t>silicene</a:t>
            </a:r>
            <a:r>
              <a:rPr lang="en-US" dirty="0"/>
              <a:t>, </a:t>
            </a:r>
            <a:r>
              <a:rPr lang="en-US" dirty="0" err="1"/>
              <a:t>germanene</a:t>
            </a:r>
            <a:r>
              <a:rPr lang="en-US" dirty="0"/>
              <a:t>…)</a:t>
            </a:r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endParaRPr lang="en-US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77915" y="2996952"/>
            <a:ext cx="334195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/>
              <a:t>electronic properties: </a:t>
            </a:r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539552" y="3573016"/>
            <a:ext cx="814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metals </a:t>
            </a:r>
            <a:r>
              <a:rPr lang="en-US" dirty="0">
                <a:sym typeface="Symbol"/>
              </a:rPr>
              <a:t> semimetal  </a:t>
            </a:r>
            <a:r>
              <a:rPr lang="en-US" dirty="0">
                <a:solidFill>
                  <a:srgbClr val="00B050"/>
                </a:solidFill>
                <a:sym typeface="Symbol"/>
              </a:rPr>
              <a:t>semiconductor</a:t>
            </a:r>
            <a:r>
              <a:rPr lang="en-US" dirty="0">
                <a:sym typeface="Symbol"/>
              </a:rPr>
              <a:t> 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wide gap insulator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26636" y="414908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Pd</a:t>
            </a:r>
            <a:r>
              <a:rPr lang="en-US" dirty="0">
                <a:solidFill>
                  <a:schemeClr val="tx2"/>
                </a:solidFill>
              </a:rPr>
              <a:t>, Rh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1979712" y="41200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graphene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205023" y="409158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CAA5C"/>
                </a:solidFill>
              </a:rPr>
              <a:t>TMD</a:t>
            </a:r>
            <a:endParaRPr lang="sk-SK" dirty="0">
              <a:solidFill>
                <a:srgbClr val="5CAA5C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948264" y="4120052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h-BN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3962" y="4869722"/>
            <a:ext cx="334195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/>
              <a:t>high carrier mobility </a:t>
            </a:r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endParaRPr lang="en-US" dirty="0"/>
          </a:p>
        </p:txBody>
      </p:sp>
      <p:grpSp>
        <p:nvGrpSpPr>
          <p:cNvPr id="8" name="Skupina 7"/>
          <p:cNvGrpSpPr/>
          <p:nvPr/>
        </p:nvGrpSpPr>
        <p:grpSpPr>
          <a:xfrm>
            <a:off x="3425797" y="4581128"/>
            <a:ext cx="5322667" cy="1200329"/>
            <a:chOff x="3425797" y="4581128"/>
            <a:chExt cx="5322667" cy="1200329"/>
          </a:xfrm>
        </p:grpSpPr>
        <p:sp>
          <p:nvSpPr>
            <p:cNvPr id="21" name="Šípka doprava 20"/>
            <p:cNvSpPr/>
            <p:nvPr/>
          </p:nvSpPr>
          <p:spPr bwMode="auto">
            <a:xfrm>
              <a:off x="3425797" y="5007016"/>
              <a:ext cx="387007" cy="187558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799999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Obdĺžnik 6"/>
            <p:cNvSpPr/>
            <p:nvPr/>
          </p:nvSpPr>
          <p:spPr>
            <a:xfrm>
              <a:off x="4179938" y="4581128"/>
              <a:ext cx="456852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high-mobility high-speed and fast switching semiconductor devices requiring low D-materials </a:t>
              </a:r>
              <a:endParaRPr lang="sk-SK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BlokTextu 16">
            <a:extLst>
              <a:ext uri="{FF2B5EF4-FFF2-40B4-BE49-F238E27FC236}">
                <a16:creationId xmlns:a16="http://schemas.microsoft.com/office/drawing/2014/main" id="{80CF760E-3725-41DC-8611-AE682A4BDB0E}"/>
              </a:ext>
            </a:extLst>
          </p:cNvPr>
          <p:cNvSpPr txBox="1"/>
          <p:nvPr/>
        </p:nvSpPr>
        <p:spPr>
          <a:xfrm>
            <a:off x="464733" y="5640271"/>
            <a:ext cx="3197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direct</a:t>
            </a:r>
            <a:r>
              <a:rPr lang="sk-SK" dirty="0"/>
              <a:t> band </a:t>
            </a:r>
            <a:r>
              <a:rPr lang="sk-SK" dirty="0" err="1"/>
              <a:t>gap</a:t>
            </a:r>
            <a:r>
              <a:rPr lang="sk-SK" dirty="0"/>
              <a:t> (</a:t>
            </a:r>
            <a:r>
              <a:rPr lang="sk-SK" dirty="0" err="1"/>
              <a:t>often</a:t>
            </a:r>
            <a:r>
              <a:rPr lang="sk-SK" dirty="0"/>
              <a:t>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48D7BB-9C73-4209-AFB6-0063462CC0D6}"/>
              </a:ext>
            </a:extLst>
          </p:cNvPr>
          <p:cNvSpPr/>
          <p:nvPr/>
        </p:nvSpPr>
        <p:spPr>
          <a:xfrm>
            <a:off x="3780238" y="3605358"/>
            <a:ext cx="1994520" cy="4293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32246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materials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90947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/>
              <a:t>2D materials: bandgaps </a:t>
            </a:r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41" y="1344984"/>
            <a:ext cx="1341859" cy="316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66" y="1654767"/>
            <a:ext cx="2053009" cy="244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4168054" y="1210704"/>
            <a:ext cx="1297070" cy="720080"/>
            <a:chOff x="4139026" y="1268760"/>
            <a:chExt cx="1297070" cy="720080"/>
          </a:xfrm>
        </p:grpSpPr>
        <p:sp>
          <p:nvSpPr>
            <p:cNvPr id="3" name="BlokTextu 2"/>
            <p:cNvSpPr txBox="1"/>
            <p:nvPr/>
          </p:nvSpPr>
          <p:spPr>
            <a:xfrm>
              <a:off x="4139026" y="1268760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/>
                <a:t>exciton</a:t>
              </a:r>
              <a:endParaRPr lang="sk-SK" sz="2000" b="0" dirty="0"/>
            </a:p>
          </p:txBody>
        </p:sp>
        <p:cxnSp>
          <p:nvCxnSpPr>
            <p:cNvPr id="5" name="Rovná spojnica 4"/>
            <p:cNvCxnSpPr/>
            <p:nvPr/>
          </p:nvCxnSpPr>
          <p:spPr>
            <a:xfrm>
              <a:off x="4139026" y="1654767"/>
              <a:ext cx="106597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ovná spojovacia šípka 7"/>
            <p:cNvCxnSpPr/>
            <p:nvPr/>
          </p:nvCxnSpPr>
          <p:spPr>
            <a:xfrm>
              <a:off x="5204996" y="1654767"/>
              <a:ext cx="231100" cy="33407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3390844" y="1628800"/>
            <a:ext cx="1297070" cy="720669"/>
            <a:chOff x="3419872" y="1988251"/>
            <a:chExt cx="1297070" cy="720669"/>
          </a:xfrm>
        </p:grpSpPr>
        <p:sp>
          <p:nvSpPr>
            <p:cNvPr id="18" name="BlokTextu 17"/>
            <p:cNvSpPr txBox="1"/>
            <p:nvPr/>
          </p:nvSpPr>
          <p:spPr>
            <a:xfrm>
              <a:off x="3843313" y="1988251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/>
                <a:t>trion</a:t>
              </a:r>
              <a:endParaRPr lang="sk-SK" sz="2000" b="0" dirty="0"/>
            </a:p>
          </p:txBody>
        </p:sp>
        <p:grpSp>
          <p:nvGrpSpPr>
            <p:cNvPr id="29" name="Skupina 28"/>
            <p:cNvGrpSpPr/>
            <p:nvPr/>
          </p:nvGrpSpPr>
          <p:grpSpPr>
            <a:xfrm>
              <a:off x="3419872" y="1988840"/>
              <a:ext cx="1297070" cy="720080"/>
              <a:chOff x="4139026" y="1268760"/>
              <a:chExt cx="1297070" cy="720080"/>
            </a:xfrm>
          </p:grpSpPr>
          <p:sp>
            <p:nvSpPr>
              <p:cNvPr id="30" name="BlokTextu 29"/>
              <p:cNvSpPr txBox="1"/>
              <p:nvPr/>
            </p:nvSpPr>
            <p:spPr>
              <a:xfrm>
                <a:off x="4139026" y="1268760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sk-SK" b="0" dirty="0"/>
              </a:p>
            </p:txBody>
          </p:sp>
          <p:cxnSp>
            <p:nvCxnSpPr>
              <p:cNvPr id="31" name="Rovná spojnica 30"/>
              <p:cNvCxnSpPr/>
              <p:nvPr/>
            </p:nvCxnSpPr>
            <p:spPr>
              <a:xfrm>
                <a:off x="4571074" y="1657827"/>
                <a:ext cx="633922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ovacia šípka 31"/>
              <p:cNvCxnSpPr/>
              <p:nvPr/>
            </p:nvCxnSpPr>
            <p:spPr>
              <a:xfrm>
                <a:off x="5204996" y="1654767"/>
                <a:ext cx="231100" cy="33407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Skupina 32"/>
          <p:cNvGrpSpPr/>
          <p:nvPr/>
        </p:nvGrpSpPr>
        <p:grpSpPr>
          <a:xfrm>
            <a:off x="5596291" y="1196752"/>
            <a:ext cx="1351973" cy="705566"/>
            <a:chOff x="4084123" y="1268760"/>
            <a:chExt cx="1351973" cy="705566"/>
          </a:xfrm>
        </p:grpSpPr>
        <p:sp>
          <p:nvSpPr>
            <p:cNvPr id="34" name="BlokTextu 33"/>
            <p:cNvSpPr txBox="1"/>
            <p:nvPr/>
          </p:nvSpPr>
          <p:spPr>
            <a:xfrm>
              <a:off x="4084123" y="1268760"/>
              <a:ext cx="1186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/>
                <a:t>gap states</a:t>
              </a:r>
              <a:endParaRPr lang="sk-SK" sz="2000" b="0" dirty="0"/>
            </a:p>
          </p:txBody>
        </p:sp>
        <p:cxnSp>
          <p:nvCxnSpPr>
            <p:cNvPr id="35" name="Rovná spojnica 34"/>
            <p:cNvCxnSpPr/>
            <p:nvPr/>
          </p:nvCxnSpPr>
          <p:spPr>
            <a:xfrm>
              <a:off x="4139026" y="1646816"/>
              <a:ext cx="106597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ovná spojovacia šípka 35"/>
            <p:cNvCxnSpPr/>
            <p:nvPr/>
          </p:nvCxnSpPr>
          <p:spPr>
            <a:xfrm>
              <a:off x="5204996" y="1640253"/>
              <a:ext cx="231100" cy="33407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Skupina 5"/>
          <p:cNvGrpSpPr/>
          <p:nvPr/>
        </p:nvGrpSpPr>
        <p:grpSpPr>
          <a:xfrm>
            <a:off x="6941786" y="1753197"/>
            <a:ext cx="3438762" cy="2351262"/>
            <a:chOff x="6941786" y="1753197"/>
            <a:chExt cx="3438762" cy="2351262"/>
          </a:xfrm>
        </p:grpSpPr>
        <p:sp>
          <p:nvSpPr>
            <p:cNvPr id="2" name="Pravá zložená zátvorka 1"/>
            <p:cNvSpPr/>
            <p:nvPr/>
          </p:nvSpPr>
          <p:spPr>
            <a:xfrm>
              <a:off x="8271669" y="1753197"/>
              <a:ext cx="200195" cy="2351262"/>
            </a:xfrm>
            <a:prstGeom prst="rightBrac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" name="BlokTextu 3"/>
            <p:cNvSpPr txBox="1"/>
            <p:nvPr/>
          </p:nvSpPr>
          <p:spPr>
            <a:xfrm>
              <a:off x="6941786" y="2845434"/>
              <a:ext cx="3438762" cy="400110"/>
            </a:xfrm>
            <a:prstGeom prst="rect">
              <a:avLst/>
            </a:prstGeom>
            <a:noFill/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2000" b="0" dirty="0"/>
                <a:t>fundamental (quasiparticle) gap</a:t>
              </a:r>
              <a:endParaRPr lang="sk-SK" sz="2000" b="0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7004969" y="1765810"/>
            <a:ext cx="1167431" cy="2312523"/>
            <a:chOff x="7004969" y="1765810"/>
            <a:chExt cx="1167431" cy="2312523"/>
          </a:xfrm>
        </p:grpSpPr>
        <p:sp>
          <p:nvSpPr>
            <p:cNvPr id="7" name="Obdĺžnik 6"/>
            <p:cNvSpPr/>
            <p:nvPr/>
          </p:nvSpPr>
          <p:spPr>
            <a:xfrm>
              <a:off x="7004969" y="1765810"/>
              <a:ext cx="1167431" cy="2167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bdĺžnik 9"/>
            <p:cNvSpPr/>
            <p:nvPr/>
          </p:nvSpPr>
          <p:spPr>
            <a:xfrm>
              <a:off x="7233698" y="3820844"/>
              <a:ext cx="914400" cy="257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6329258" y="2708920"/>
            <a:ext cx="1314784" cy="1352250"/>
            <a:chOff x="6329258" y="2708920"/>
            <a:chExt cx="1314784" cy="1352250"/>
          </a:xfrm>
        </p:grpSpPr>
        <p:sp>
          <p:nvSpPr>
            <p:cNvPr id="19" name="Ľavá zložená zátvorka 18"/>
            <p:cNvSpPr/>
            <p:nvPr/>
          </p:nvSpPr>
          <p:spPr>
            <a:xfrm>
              <a:off x="7136954" y="2708920"/>
              <a:ext cx="125654" cy="1352250"/>
            </a:xfrm>
            <a:prstGeom prst="leftBrac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" name="BlokTextu 19"/>
            <p:cNvSpPr txBox="1"/>
            <p:nvPr/>
          </p:nvSpPr>
          <p:spPr>
            <a:xfrm>
              <a:off x="6329258" y="3212976"/>
              <a:ext cx="1314784" cy="40011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2000" b="0" dirty="0"/>
                <a:t>optical gap</a:t>
              </a:r>
              <a:endParaRPr lang="sk-SK" sz="2000" b="0" dirty="0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395536" y="2164794"/>
            <a:ext cx="3855543" cy="656204"/>
            <a:chOff x="395536" y="2164794"/>
            <a:chExt cx="3855543" cy="656204"/>
          </a:xfrm>
        </p:grpSpPr>
        <p:sp>
          <p:nvSpPr>
            <p:cNvPr id="38" name="BlokTextu 37"/>
            <p:cNvSpPr txBox="1"/>
            <p:nvPr/>
          </p:nvSpPr>
          <p:spPr>
            <a:xfrm>
              <a:off x="395536" y="2164794"/>
              <a:ext cx="3855543" cy="40011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0" dirty="0"/>
                <a:t>fundamental (quasiparticle) gap:</a:t>
              </a:r>
              <a:endParaRPr lang="sk-SK" sz="2000" b="0" dirty="0"/>
            </a:p>
          </p:txBody>
        </p:sp>
        <p:sp>
          <p:nvSpPr>
            <p:cNvPr id="22" name="BlokTextu 21"/>
            <p:cNvSpPr txBox="1"/>
            <p:nvPr/>
          </p:nvSpPr>
          <p:spPr>
            <a:xfrm>
              <a:off x="755576" y="2420888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0" i="1" dirty="0">
                  <a:sym typeface="Symbol"/>
                </a:rPr>
                <a:t></a:t>
              </a:r>
              <a:r>
                <a:rPr lang="en-US" sz="2000" b="0" i="1" baseline="-25000" dirty="0">
                  <a:sym typeface="Symbol"/>
                </a:rPr>
                <a:t>f</a:t>
              </a:r>
              <a:endParaRPr lang="sk-SK" sz="2000" b="0" i="1" baseline="-25000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6282317" y="1776958"/>
            <a:ext cx="938077" cy="933859"/>
            <a:chOff x="6268581" y="1767110"/>
            <a:chExt cx="938077" cy="933859"/>
          </a:xfrm>
        </p:grpSpPr>
        <p:sp>
          <p:nvSpPr>
            <p:cNvPr id="41" name="Ľavá zložená zátvorka 40"/>
            <p:cNvSpPr/>
            <p:nvPr/>
          </p:nvSpPr>
          <p:spPr>
            <a:xfrm>
              <a:off x="6888463" y="1767110"/>
              <a:ext cx="125654" cy="933859"/>
            </a:xfrm>
            <a:prstGeom prst="leftBrac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3" name="BlokTextu 42"/>
            <p:cNvSpPr txBox="1"/>
            <p:nvPr/>
          </p:nvSpPr>
          <p:spPr>
            <a:xfrm>
              <a:off x="6268581" y="2092786"/>
              <a:ext cx="938077" cy="40011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2000" b="0" dirty="0"/>
                <a:t>exciton</a:t>
              </a:r>
              <a:endParaRPr lang="sk-SK" sz="2000" b="0" dirty="0"/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395536" y="2676486"/>
            <a:ext cx="3142399" cy="656204"/>
            <a:chOff x="395536" y="2164794"/>
            <a:chExt cx="3142399" cy="656204"/>
          </a:xfrm>
        </p:grpSpPr>
        <p:sp>
          <p:nvSpPr>
            <p:cNvPr id="46" name="BlokTextu 45"/>
            <p:cNvSpPr txBox="1"/>
            <p:nvPr/>
          </p:nvSpPr>
          <p:spPr>
            <a:xfrm>
              <a:off x="395536" y="2164794"/>
              <a:ext cx="3142399" cy="40011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0" dirty="0" err="1"/>
                <a:t>excitonic</a:t>
              </a:r>
              <a:r>
                <a:rPr lang="en-US" sz="2000" b="0" dirty="0"/>
                <a:t> binding energy:</a:t>
              </a:r>
              <a:endParaRPr lang="sk-SK" sz="2000" b="0" dirty="0"/>
            </a:p>
          </p:txBody>
        </p:sp>
        <p:sp>
          <p:nvSpPr>
            <p:cNvPr id="47" name="BlokTextu 46"/>
            <p:cNvSpPr txBox="1"/>
            <p:nvPr/>
          </p:nvSpPr>
          <p:spPr>
            <a:xfrm>
              <a:off x="755576" y="2420888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0" i="1" dirty="0">
                  <a:sym typeface="Symbol"/>
                </a:rPr>
                <a:t></a:t>
              </a:r>
              <a:r>
                <a:rPr lang="en-US" sz="2000" b="0" i="1" baseline="-25000" dirty="0">
                  <a:sym typeface="Symbol"/>
                </a:rPr>
                <a:t>e</a:t>
              </a:r>
              <a:endParaRPr lang="sk-SK" sz="2000" b="0" i="1" baseline="-25000" dirty="0"/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389685" y="3218485"/>
            <a:ext cx="2112443" cy="656204"/>
            <a:chOff x="395536" y="2164794"/>
            <a:chExt cx="2112443" cy="656204"/>
          </a:xfrm>
        </p:grpSpPr>
        <p:sp>
          <p:nvSpPr>
            <p:cNvPr id="49" name="BlokTextu 48"/>
            <p:cNvSpPr txBox="1"/>
            <p:nvPr/>
          </p:nvSpPr>
          <p:spPr>
            <a:xfrm>
              <a:off x="395536" y="2164794"/>
              <a:ext cx="1731564" cy="40011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0" dirty="0"/>
                <a:t>optical gap:</a:t>
              </a:r>
              <a:endParaRPr lang="sk-SK" sz="2000" b="0" dirty="0"/>
            </a:p>
          </p:txBody>
        </p:sp>
        <p:sp>
          <p:nvSpPr>
            <p:cNvPr id="50" name="BlokTextu 49"/>
            <p:cNvSpPr txBox="1"/>
            <p:nvPr/>
          </p:nvSpPr>
          <p:spPr>
            <a:xfrm>
              <a:off x="755576" y="2420888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0" i="1" dirty="0">
                  <a:sym typeface="Symbol"/>
                </a:rPr>
                <a:t></a:t>
              </a:r>
              <a:r>
                <a:rPr lang="en-US" sz="2000" b="0" i="1" baseline="-25000" dirty="0">
                  <a:sym typeface="Symbol"/>
                </a:rPr>
                <a:t>o</a:t>
              </a:r>
              <a:r>
                <a:rPr lang="en-US" sz="2000" b="0" i="1" dirty="0">
                  <a:sym typeface="Symbol"/>
                </a:rPr>
                <a:t> = </a:t>
              </a:r>
              <a:r>
                <a:rPr lang="en-US" sz="2000" b="0" i="1" baseline="-25000" dirty="0">
                  <a:sym typeface="Symbol"/>
                </a:rPr>
                <a:t>f  </a:t>
              </a:r>
              <a:r>
                <a:rPr lang="en-US" sz="2000" b="0" i="1" dirty="0">
                  <a:sym typeface="Symbol"/>
                </a:rPr>
                <a:t>- </a:t>
              </a:r>
              <a:r>
                <a:rPr lang="en-US" sz="2000" b="0" dirty="0">
                  <a:sym typeface="Symbol"/>
                </a:rPr>
                <a:t></a:t>
              </a:r>
              <a:r>
                <a:rPr lang="en-US" sz="2000" b="0" i="1" dirty="0">
                  <a:sym typeface="Symbol"/>
                </a:rPr>
                <a:t></a:t>
              </a:r>
              <a:r>
                <a:rPr lang="en-US" sz="2000" b="0" i="1" baseline="-25000" dirty="0">
                  <a:sym typeface="Symbol"/>
                </a:rPr>
                <a:t>e </a:t>
              </a:r>
              <a:r>
                <a:rPr lang="en-US" sz="2000" b="0" dirty="0">
                  <a:sym typeface="Symbol"/>
                </a:rPr>
                <a:t></a:t>
              </a:r>
              <a:endParaRPr lang="sk-SK" sz="2000" b="0" baseline="-25000" dirty="0"/>
            </a:p>
          </p:txBody>
        </p:sp>
      </p:grpSp>
      <p:sp>
        <p:nvSpPr>
          <p:cNvPr id="28" name="BlokTextu 27"/>
          <p:cNvSpPr txBox="1"/>
          <p:nvPr/>
        </p:nvSpPr>
        <p:spPr>
          <a:xfrm>
            <a:off x="386824" y="4479503"/>
            <a:ext cx="539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universal scaling </a:t>
            </a:r>
            <a:r>
              <a:rPr lang="en-US" b="0" dirty="0"/>
              <a:t>relation (in 2D) </a:t>
            </a:r>
            <a:r>
              <a:rPr lang="en-US" b="0" dirty="0">
                <a:solidFill>
                  <a:srgbClr val="FF0000"/>
                </a:solidFill>
              </a:rPr>
              <a:t>for </a:t>
            </a:r>
            <a:r>
              <a:rPr lang="en-US" b="0" i="1" dirty="0">
                <a:solidFill>
                  <a:srgbClr val="FF0000"/>
                </a:solidFill>
                <a:sym typeface="Symbol"/>
              </a:rPr>
              <a:t></a:t>
            </a:r>
            <a:r>
              <a:rPr lang="en-US" b="0" i="1" baseline="-25000" dirty="0">
                <a:solidFill>
                  <a:srgbClr val="FF0000"/>
                </a:solidFill>
                <a:sym typeface="Symbol"/>
              </a:rPr>
              <a:t>e</a:t>
            </a:r>
            <a:r>
              <a:rPr lang="en-US" b="0" dirty="0">
                <a:solidFill>
                  <a:srgbClr val="FF0000"/>
                </a:solidFill>
                <a:sym typeface="Symbol"/>
              </a:rPr>
              <a:t>:</a:t>
            </a:r>
            <a:r>
              <a:rPr lang="en-US" b="0" dirty="0"/>
              <a:t> </a:t>
            </a:r>
            <a:endParaRPr lang="sk-SK" b="0" dirty="0"/>
          </a:p>
        </p:txBody>
      </p:sp>
      <p:sp>
        <p:nvSpPr>
          <p:cNvPr id="56" name="BlokTextu 55"/>
          <p:cNvSpPr txBox="1"/>
          <p:nvPr/>
        </p:nvSpPr>
        <p:spPr>
          <a:xfrm>
            <a:off x="739818" y="4973106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0" i="1" dirty="0">
                <a:sym typeface="Symbol"/>
              </a:rPr>
              <a:t></a:t>
            </a:r>
            <a:r>
              <a:rPr lang="en-US" sz="2000" b="0" i="1" baseline="-25000" dirty="0">
                <a:sym typeface="Symbol"/>
              </a:rPr>
              <a:t>e</a:t>
            </a:r>
            <a:r>
              <a:rPr lang="en-US" sz="2000" b="0" i="1" dirty="0">
                <a:sym typeface="Symbol"/>
              </a:rPr>
              <a:t> = </a:t>
            </a:r>
            <a:r>
              <a:rPr lang="en-US" sz="2000" b="0" i="1" baseline="-25000" dirty="0">
                <a:sym typeface="Symbol"/>
              </a:rPr>
              <a:t>f  </a:t>
            </a:r>
            <a:r>
              <a:rPr lang="en-US" sz="2000" b="0" i="1" dirty="0">
                <a:sym typeface="Symbol"/>
              </a:rPr>
              <a:t>/ 4</a:t>
            </a:r>
            <a:endParaRPr lang="sk-SK" sz="2000" b="0" baseline="-25000" dirty="0"/>
          </a:p>
        </p:txBody>
      </p:sp>
      <p:sp>
        <p:nvSpPr>
          <p:cNvPr id="39" name="Obdĺžnik 38"/>
          <p:cNvSpPr/>
          <p:nvPr/>
        </p:nvSpPr>
        <p:spPr>
          <a:xfrm>
            <a:off x="1864225" y="6408712"/>
            <a:ext cx="5089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b="0" dirty="0"/>
              <a:t>Z. </a:t>
            </a:r>
            <a:r>
              <a:rPr lang="sk-SK" sz="1200" b="0" dirty="0" err="1"/>
              <a:t>Jiang</a:t>
            </a:r>
            <a:r>
              <a:rPr lang="sk-SK" sz="1200" b="0" dirty="0"/>
              <a:t>, Z. </a:t>
            </a:r>
            <a:r>
              <a:rPr lang="sk-SK" sz="1200" b="0" dirty="0" err="1"/>
              <a:t>Liu</a:t>
            </a:r>
            <a:r>
              <a:rPr lang="sk-SK" sz="1200" b="0" dirty="0"/>
              <a:t>, Y. </a:t>
            </a:r>
            <a:r>
              <a:rPr lang="sk-SK" sz="1200" b="0" dirty="0" err="1"/>
              <a:t>Li</a:t>
            </a:r>
            <a:r>
              <a:rPr lang="sk-SK" sz="1200" b="0" dirty="0"/>
              <a:t>, and W. </a:t>
            </a:r>
            <a:r>
              <a:rPr lang="sk-SK" sz="1200" b="0" dirty="0" err="1"/>
              <a:t>Duan</a:t>
            </a:r>
            <a:r>
              <a:rPr lang="sk-SK" sz="1200" b="0" dirty="0"/>
              <a:t>, </a:t>
            </a:r>
            <a:r>
              <a:rPr lang="sk-SK" sz="1200" b="0" dirty="0" err="1"/>
              <a:t>Phys</a:t>
            </a:r>
            <a:r>
              <a:rPr lang="sk-SK" sz="1200" b="0" dirty="0"/>
              <a:t>. Rev. </a:t>
            </a:r>
            <a:r>
              <a:rPr lang="sk-SK" sz="1200" b="0" dirty="0" err="1"/>
              <a:t>Lett</a:t>
            </a:r>
            <a:r>
              <a:rPr lang="sk-SK" sz="1200" b="0" dirty="0"/>
              <a:t>.</a:t>
            </a:r>
            <a:r>
              <a:rPr lang="en-US" sz="1200" b="0" dirty="0"/>
              <a:t> </a:t>
            </a:r>
            <a:r>
              <a:rPr lang="sk-SK" sz="1200" dirty="0"/>
              <a:t>118</a:t>
            </a:r>
            <a:r>
              <a:rPr lang="sk-SK" sz="1200" b="0" dirty="0"/>
              <a:t>, 266401 (2017)</a:t>
            </a:r>
            <a:endParaRPr lang="sk-SK" sz="1200" dirty="0"/>
          </a:p>
        </p:txBody>
      </p:sp>
      <p:sp>
        <p:nvSpPr>
          <p:cNvPr id="44" name="BlokTextu 43"/>
          <p:cNvSpPr txBox="1"/>
          <p:nvPr/>
        </p:nvSpPr>
        <p:spPr>
          <a:xfrm>
            <a:off x="1227828" y="2420888"/>
            <a:ext cx="1178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/>
              <a:t>DFT, GW</a:t>
            </a:r>
            <a:endParaRPr lang="sk-SK" sz="2000" b="0" i="1" dirty="0"/>
          </a:p>
        </p:txBody>
      </p:sp>
      <p:sp>
        <p:nvSpPr>
          <p:cNvPr id="59" name="BlokTextu 58"/>
          <p:cNvSpPr txBox="1"/>
          <p:nvPr/>
        </p:nvSpPr>
        <p:spPr>
          <a:xfrm>
            <a:off x="1219629" y="2909176"/>
            <a:ext cx="1771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/>
              <a:t>BSE…GW-BSE</a:t>
            </a:r>
            <a:endParaRPr lang="sk-SK" sz="2000" b="0" i="1" dirty="0"/>
          </a:p>
        </p:txBody>
      </p:sp>
      <p:grpSp>
        <p:nvGrpSpPr>
          <p:cNvPr id="57" name="Skupina 56"/>
          <p:cNvGrpSpPr/>
          <p:nvPr/>
        </p:nvGrpSpPr>
        <p:grpSpPr>
          <a:xfrm>
            <a:off x="3628216" y="2488465"/>
            <a:ext cx="855425" cy="300414"/>
            <a:chOff x="2627784" y="5553005"/>
            <a:chExt cx="855425" cy="300414"/>
          </a:xfrm>
        </p:grpSpPr>
        <p:sp>
          <p:nvSpPr>
            <p:cNvPr id="55" name="Obdĺžniková bublina 54"/>
            <p:cNvSpPr/>
            <p:nvPr/>
          </p:nvSpPr>
          <p:spPr>
            <a:xfrm>
              <a:off x="2627784" y="5626225"/>
              <a:ext cx="855425" cy="227194"/>
            </a:xfrm>
            <a:prstGeom prst="wedgeRectCallout">
              <a:avLst>
                <a:gd name="adj1" fmla="val -93335"/>
                <a:gd name="adj2" fmla="val -45994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3" name="BlokTextu 62"/>
            <p:cNvSpPr txBox="1"/>
            <p:nvPr/>
          </p:nvSpPr>
          <p:spPr>
            <a:xfrm>
              <a:off x="2630029" y="5553005"/>
              <a:ext cx="797358" cy="276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/>
                <a:t>difficult</a:t>
              </a:r>
              <a:endParaRPr lang="sk-SK" sz="1800" b="0" dirty="0"/>
            </a:p>
          </p:txBody>
        </p:sp>
      </p:grpSp>
      <p:grpSp>
        <p:nvGrpSpPr>
          <p:cNvPr id="66" name="Skupina 65"/>
          <p:cNvGrpSpPr/>
          <p:nvPr/>
        </p:nvGrpSpPr>
        <p:grpSpPr>
          <a:xfrm>
            <a:off x="3627496" y="3141778"/>
            <a:ext cx="855425" cy="369332"/>
            <a:chOff x="2627784" y="5521201"/>
            <a:chExt cx="855425" cy="369332"/>
          </a:xfrm>
        </p:grpSpPr>
        <p:sp>
          <p:nvSpPr>
            <p:cNvPr id="67" name="Obdĺžniková bublina 66"/>
            <p:cNvSpPr/>
            <p:nvPr/>
          </p:nvSpPr>
          <p:spPr>
            <a:xfrm>
              <a:off x="2627784" y="5626225"/>
              <a:ext cx="855425" cy="227194"/>
            </a:xfrm>
            <a:prstGeom prst="wedgeRectCallout">
              <a:avLst>
                <a:gd name="adj1" fmla="val -93335"/>
                <a:gd name="adj2" fmla="val -45994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8" name="BlokTextu 67"/>
            <p:cNvSpPr txBox="1"/>
            <p:nvPr/>
          </p:nvSpPr>
          <p:spPr>
            <a:xfrm>
              <a:off x="2741343" y="5521201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/>
                <a:t>easy</a:t>
              </a:r>
              <a:endParaRPr lang="sk-SK" sz="1800" b="0" dirty="0"/>
            </a:p>
          </p:txBody>
        </p:sp>
      </p:grp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4824" y="4221088"/>
            <a:ext cx="2461552" cy="218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8327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6" grpId="0"/>
      <p:bldP spid="39" grpId="0"/>
      <p:bldP spid="44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material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phosphorene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403648" y="2276872"/>
            <a:ext cx="602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What</a:t>
            </a:r>
            <a:r>
              <a:rPr lang="sk-SK" dirty="0"/>
              <a:t> </a:t>
            </a:r>
            <a:r>
              <a:rPr lang="sk-SK" dirty="0" err="1"/>
              <a:t>did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learn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2D </a:t>
            </a:r>
            <a:r>
              <a:rPr lang="sk-SK" dirty="0" err="1"/>
              <a:t>phosphorene</a:t>
            </a:r>
            <a:r>
              <a:rPr lang="sk-SK" dirty="0"/>
              <a:t>???</a:t>
            </a:r>
          </a:p>
        </p:txBody>
      </p:sp>
      <p:sp>
        <p:nvSpPr>
          <p:cNvPr id="9" name="Obdĺžnik 17">
            <a:extLst>
              <a:ext uri="{FF2B5EF4-FFF2-40B4-BE49-F238E27FC236}">
                <a16:creationId xmlns:a16="http://schemas.microsoft.com/office/drawing/2014/main" id="{2A2E43A2-6263-4042-808E-4FEFA5ED4CB7}"/>
              </a:ext>
            </a:extLst>
          </p:cNvPr>
          <p:cNvSpPr/>
          <p:nvPr/>
        </p:nvSpPr>
        <p:spPr>
          <a:xfrm>
            <a:off x="1403648" y="3169417"/>
            <a:ext cx="5650971" cy="1348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>
                <a:solidFill>
                  <a:srgbClr val="003399"/>
                </a:solidFill>
              </a:rPr>
              <a:t>Calculations: </a:t>
            </a:r>
            <a:r>
              <a:rPr lang="sk-SK" dirty="0">
                <a:solidFill>
                  <a:srgbClr val="FF0000"/>
                </a:solidFill>
              </a:rPr>
              <a:t>1) </a:t>
            </a:r>
            <a:r>
              <a:rPr lang="sk-SK" dirty="0" err="1">
                <a:solidFill>
                  <a:srgbClr val="FF0000"/>
                </a:solidFill>
              </a:rPr>
              <a:t>previous</a:t>
            </a:r>
            <a:r>
              <a:rPr lang="sk-SK" dirty="0">
                <a:solidFill>
                  <a:srgbClr val="FF0000"/>
                </a:solidFill>
              </a:rPr>
              <a:t>, </a:t>
            </a:r>
            <a:r>
              <a:rPr lang="sk-SK" dirty="0" err="1">
                <a:solidFill>
                  <a:srgbClr val="FF0000"/>
                </a:solidFill>
              </a:rPr>
              <a:t>phosphorene</a:t>
            </a:r>
            <a:endParaRPr lang="sk-SK" dirty="0">
              <a:solidFill>
                <a:srgbClr val="FF00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sk-SK" dirty="0">
                <a:solidFill>
                  <a:srgbClr val="003399"/>
                </a:solidFill>
              </a:rPr>
              <a:t>                                 -</a:t>
            </a:r>
            <a:r>
              <a:rPr lang="en-US" dirty="0">
                <a:solidFill>
                  <a:srgbClr val="003399"/>
                </a:solidFill>
              </a:rPr>
              <a:t> band gap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3399"/>
                </a:solidFill>
              </a:rPr>
              <a:t>                             </a:t>
            </a:r>
            <a:r>
              <a:rPr lang="sk-SK" dirty="0">
                <a:solidFill>
                  <a:srgbClr val="003399"/>
                </a:solidFill>
              </a:rPr>
              <a:t>    - </a:t>
            </a:r>
            <a:r>
              <a:rPr lang="en-US" dirty="0">
                <a:solidFill>
                  <a:srgbClr val="003399"/>
                </a:solidFill>
              </a:rPr>
              <a:t>cohesion</a:t>
            </a:r>
            <a:endParaRPr lang="sk-SK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2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material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phosphorene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ok 11"/>
          <p:cNvPicPr/>
          <p:nvPr/>
        </p:nvPicPr>
        <p:blipFill>
          <a:blip r:embed="rId5" cstate="print">
            <a:lum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6800"/>
            <a:ext cx="7738194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755576" y="11952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 gaps:</a:t>
            </a:r>
            <a:endParaRPr lang="sk-SK" dirty="0"/>
          </a:p>
        </p:txBody>
      </p:sp>
      <p:sp>
        <p:nvSpPr>
          <p:cNvPr id="16" name="Obdĺžnik 15"/>
          <p:cNvSpPr/>
          <p:nvPr/>
        </p:nvSpPr>
        <p:spPr>
          <a:xfrm>
            <a:off x="2199326" y="2220766"/>
            <a:ext cx="6253200" cy="2079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1615921" y="4028917"/>
            <a:ext cx="252028" cy="26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6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material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phosphorene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cs-CZ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ok 11"/>
          <p:cNvPicPr/>
          <p:nvPr/>
        </p:nvPicPr>
        <p:blipFill>
          <a:blip r:embed="rId5" cstate="print">
            <a:lum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6800"/>
            <a:ext cx="7738194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755576" y="11952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 gaps:</a:t>
            </a:r>
            <a:endParaRPr lang="sk-SK" dirty="0"/>
          </a:p>
        </p:txBody>
      </p:sp>
      <p:sp>
        <p:nvSpPr>
          <p:cNvPr id="16" name="Obdĺžnik 15"/>
          <p:cNvSpPr/>
          <p:nvPr/>
        </p:nvSpPr>
        <p:spPr>
          <a:xfrm>
            <a:off x="5540356" y="2212815"/>
            <a:ext cx="2881405" cy="2087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1615921" y="4045268"/>
            <a:ext cx="252028" cy="26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3727108" y="4037766"/>
            <a:ext cx="252028" cy="26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18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2DFA1E3CFE1D4A950832B1A4A5EA8C" ma:contentTypeVersion="9" ma:contentTypeDescription="Create a new document." ma:contentTypeScope="" ma:versionID="5eee8d02d0ffff1e3e9200d05bbf40a0">
  <xsd:schema xmlns:xsd="http://www.w3.org/2001/XMLSchema" xmlns:xs="http://www.w3.org/2001/XMLSchema" xmlns:p="http://schemas.microsoft.com/office/2006/metadata/properties" xmlns:ns2="8e4f8654-77c7-4328-ad7f-11db9037cf9c" targetNamespace="http://schemas.microsoft.com/office/2006/metadata/properties" ma:root="true" ma:fieldsID="1f549fe858de05166f3db7ea2a666beb" ns2:_="">
    <xsd:import namespace="8e4f8654-77c7-4328-ad7f-11db9037cf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f8654-77c7-4328-ad7f-11db9037cf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33B435-B057-447B-AF1D-0EDEF62C18B2}"/>
</file>

<file path=customXml/itemProps2.xml><?xml version="1.0" encoding="utf-8"?>
<ds:datastoreItem xmlns:ds="http://schemas.openxmlformats.org/officeDocument/2006/customXml" ds:itemID="{693FEE49-57A2-4EE8-917B-F1D9E55B9564}"/>
</file>

<file path=customXml/itemProps3.xml><?xml version="1.0" encoding="utf-8"?>
<ds:datastoreItem xmlns:ds="http://schemas.openxmlformats.org/officeDocument/2006/customXml" ds:itemID="{9F234B52-378C-4617-89C0-2F2479560EAF}"/>
</file>

<file path=docProps/app.xml><?xml version="1.0" encoding="utf-8"?>
<Properties xmlns="http://schemas.openxmlformats.org/officeDocument/2006/extended-properties" xmlns:vt="http://schemas.openxmlformats.org/officeDocument/2006/docPropsVTypes">
  <TotalTime>100460</TotalTime>
  <Words>2011</Words>
  <Application>Microsoft Office PowerPoint</Application>
  <PresentationFormat>On-screen Show (4:3)</PresentationFormat>
  <Paragraphs>340</Paragraphs>
  <Slides>28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Wingdings</vt:lpstr>
      <vt:lpstr>Default Design</vt:lpstr>
      <vt:lpstr>Motív Office</vt:lpstr>
      <vt:lpstr>PowerPoint Presentation</vt:lpstr>
      <vt:lpstr>       Phosphorene and 2D materials     </vt:lpstr>
      <vt:lpstr>       Phosphorene and 2D materials      </vt:lpstr>
      <vt:lpstr>Outline:</vt:lpstr>
      <vt:lpstr> 2D materials </vt:lpstr>
      <vt:lpstr> 2D materials </vt:lpstr>
      <vt:lpstr> 2D material phosphorene </vt:lpstr>
      <vt:lpstr> 2D material phosphorene </vt:lpstr>
      <vt:lpstr> 2D material phosphorene </vt:lpstr>
      <vt:lpstr> 2D material phosphorene </vt:lpstr>
      <vt:lpstr>QMC: calculations</vt:lpstr>
      <vt:lpstr>QMC: calculations</vt:lpstr>
      <vt:lpstr>QMC electronic band gap</vt:lpstr>
      <vt:lpstr>QMC electronic band gap</vt:lpstr>
      <vt:lpstr>QMC electronic band gap</vt:lpstr>
      <vt:lpstr>QMC cohesion</vt:lpstr>
      <vt:lpstr> 2D materials tuning </vt:lpstr>
      <vt:lpstr> 2D materials tuning </vt:lpstr>
      <vt:lpstr> 2D materials strain </vt:lpstr>
      <vt:lpstr> Strain in 2D phosphorene </vt:lpstr>
      <vt:lpstr> Strain in 2D phosphorene </vt:lpstr>
      <vt:lpstr> 2D material MoS2 </vt:lpstr>
      <vt:lpstr> 2D material MoS2 </vt:lpstr>
      <vt:lpstr> 2D material MoS2 </vt:lpstr>
      <vt:lpstr> 2D material MoS2 </vt:lpstr>
      <vt:lpstr> 2D materials MoS2 </vt:lpstr>
      <vt:lpstr> ...last but not least... </vt:lpstr>
      <vt:lpstr>Summary</vt:lpstr>
    </vt:vector>
  </TitlesOfParts>
  <Company>KF FEI STU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Superpočítačové modelovanie pre nanotechnológie</dc:title>
  <dc:creator>I. Stich</dc:creator>
  <cp:lastModifiedBy>Ivan Štich</cp:lastModifiedBy>
  <cp:revision>1454</cp:revision>
  <dcterms:created xsi:type="dcterms:W3CDTF">2003-11-08T08:55:05Z</dcterms:created>
  <dcterms:modified xsi:type="dcterms:W3CDTF">2022-03-17T10:39:24Z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0x010100F22DFA1E3CFE1D4A950832B1A4A5EA8C</vt:lpwstr>
  </property>
</Properties>
</file>