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3" r:id="rId3"/>
    <p:sldId id="374" r:id="rId4"/>
    <p:sldId id="370" r:id="rId5"/>
    <p:sldId id="371" r:id="rId6"/>
    <p:sldId id="372" r:id="rId7"/>
    <p:sldId id="377" r:id="rId8"/>
    <p:sldId id="378" r:id="rId9"/>
    <p:sldId id="376" r:id="rId10"/>
    <p:sldId id="375" r:id="rId11"/>
    <p:sldId id="369" r:id="rId12"/>
    <p:sldId id="379" r:id="rId13"/>
    <p:sldId id="380" r:id="rId14"/>
    <p:sldId id="363" r:id="rId15"/>
  </p:sldIdLst>
  <p:sldSz cx="12192000" cy="6858000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0"/>
    <p:restoredTop sz="97698"/>
  </p:normalViewPr>
  <p:slideViewPr>
    <p:cSldViewPr snapToGrid="0" snapToObjects="1">
      <p:cViewPr varScale="1">
        <p:scale>
          <a:sx n="73" d="100"/>
          <a:sy n="73" d="100"/>
        </p:scale>
        <p:origin x="67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F712-2037-44FB-901F-EAA4E3AE2CC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2947A-6969-498C-B225-76D9DCBA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8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909" y="2950447"/>
            <a:ext cx="3720171" cy="16191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70C0"/>
                </a:solidFill>
                <a:latin typeface="Akzidenz-Grotesk BQ" pitchFamily="2" charset="77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09" y="4734057"/>
            <a:ext cx="3720172" cy="6304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  <a:latin typeface="Akzidenz-Grotesk B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9924"/>
            <a:ext cx="3932237" cy="106997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69925"/>
            <a:ext cx="6172200" cy="44536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B48-4252-D349-89A4-6F06AC5C3E7D}" type="datetime1">
              <a:rPr lang="it-IT" smtClean="0"/>
              <a:t>30/03/2022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EE60B7-BB5A-6949-B428-DCD2B27FA3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608678"/>
            <a:ext cx="3932237" cy="321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400"/>
            </a:lvl1pPr>
            <a:lvl2pPr marL="742950" indent="-285750">
              <a:buFontTx/>
              <a:buBlip>
                <a:blip r:embed="rId3"/>
              </a:buBlip>
              <a:defRPr sz="1400"/>
            </a:lvl2pPr>
            <a:lvl3pPr marL="1200150" indent="-285750">
              <a:buFontTx/>
              <a:buBlip>
                <a:blip r:embed="rId3"/>
              </a:buBlip>
              <a:defRPr sz="1400"/>
            </a:lvl3pPr>
            <a:lvl4pPr marL="1657350" indent="-285750">
              <a:buFontTx/>
              <a:buBlip>
                <a:blip r:embed="rId3"/>
              </a:buBlip>
              <a:defRPr sz="1400"/>
            </a:lvl4pPr>
            <a:lvl5pPr marL="2114550" indent="-285750"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84BF7CE-CB9E-9548-9EF3-FCA659A09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613" y="420688"/>
            <a:ext cx="7356475" cy="388937"/>
          </a:xfrm>
        </p:spPr>
        <p:txBody>
          <a:bodyPr>
            <a:noAutofit/>
          </a:bodyPr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376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4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8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4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909" y="2950447"/>
            <a:ext cx="3720171" cy="16191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70C0"/>
                </a:solidFill>
                <a:latin typeface="Akzidenz-Grotesk BQ" pitchFamily="2" charset="77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09" y="4734057"/>
            <a:ext cx="3720172" cy="6304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  <a:latin typeface="Akzidenz-Grotesk B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909" y="2950447"/>
            <a:ext cx="3720171" cy="16191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70C0"/>
                </a:solidFill>
                <a:latin typeface="Akzidenz-Grotesk BQ" pitchFamily="2" charset="77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09" y="4734057"/>
            <a:ext cx="3720172" cy="6304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  <a:latin typeface="Akzidenz-Grotesk B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1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850695"/>
            <a:ext cx="3720171" cy="16191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kzidenz-Grotesk BQ" pitchFamily="2" charset="77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634305"/>
            <a:ext cx="4677982" cy="6304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kzidenz-Grotesk B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9CABDA-3A32-5E4A-93D7-C69D10D7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15" y="1569355"/>
            <a:ext cx="10515600" cy="98032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A984B7-82BF-B549-88F4-D3287858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71677"/>
            <a:ext cx="10510615" cy="267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005685-8D38-004B-B5EC-3E335EA3F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9613" y="420688"/>
            <a:ext cx="7356475" cy="388937"/>
          </a:xfrm>
        </p:spPr>
        <p:txBody>
          <a:bodyPr>
            <a:noAutofit/>
          </a:bodyPr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15" y="1569355"/>
            <a:ext cx="10515600" cy="98032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C1188FB-EBE3-B94F-A2B6-EA9175D9D101}" type="datetime1">
              <a:rPr lang="it-IT" smtClean="0"/>
              <a:pPr/>
              <a:t>30/03/2022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5B6858-CC58-6942-8196-19807DFE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1677"/>
            <a:ext cx="5104688" cy="267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F7F928-25B3-CA40-8763-7CAAF6E019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410" y="2871677"/>
            <a:ext cx="5246405" cy="267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DCA888D-37E3-7046-BF4F-ADB3D5EF0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613" y="420688"/>
            <a:ext cx="7356475" cy="388937"/>
          </a:xfrm>
        </p:spPr>
        <p:txBody>
          <a:bodyPr>
            <a:noAutofit/>
          </a:bodyPr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5261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75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30/03/2022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AE597-5055-1B43-BFE4-476EC1A42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9613" y="420688"/>
            <a:ext cx="7356475" cy="388937"/>
          </a:xfrm>
        </p:spPr>
        <p:txBody>
          <a:bodyPr>
            <a:noAutofit/>
          </a:bodyPr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AAF371E-44EF-FD48-8607-9E6AED3A6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9613" y="420688"/>
            <a:ext cx="7356475" cy="388937"/>
          </a:xfrm>
        </p:spPr>
        <p:txBody>
          <a:bodyPr>
            <a:noAutofit/>
          </a:bodyPr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00069"/>
            <a:ext cx="3932237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30/03/2022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264" y="1500070"/>
            <a:ext cx="6722693" cy="42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3269050"/>
            <a:ext cx="3932237" cy="245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CDB7D5F-8BA9-394B-8037-8CD186030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613" y="420688"/>
            <a:ext cx="7356475" cy="388937"/>
          </a:xfrm>
        </p:spPr>
        <p:txBody>
          <a:bodyPr>
            <a:noAutofit/>
          </a:bodyPr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057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31118"/>
            <a:ext cx="10515600" cy="199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D2688D-5062-DC41-BCCE-C31751DDA100}" type="datetime1">
              <a:rPr lang="it-IT" smtClean="0"/>
              <a:t>30/03/2022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7941" y="6526063"/>
            <a:ext cx="947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96" y="652606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470A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erificarlo/verificarl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ex-coe/trexio" TargetMode="External"/><Relationship Id="rId7" Type="http://schemas.openxmlformats.org/officeDocument/2006/relationships/hyperlink" Target="https://github.com/verificarlo/verificarlo" TargetMode="External"/><Relationship Id="rId2" Type="http://schemas.openxmlformats.org/officeDocument/2006/relationships/hyperlink" Target="https://trex-coe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aqao.org/" TargetMode="External"/><Relationship Id="rId5" Type="http://schemas.openxmlformats.org/officeDocument/2006/relationships/hyperlink" Target="https://trex-coe.github.io/qmckl" TargetMode="External"/><Relationship Id="rId4" Type="http://schemas.openxmlformats.org/officeDocument/2006/relationships/hyperlink" Target="https://github.com/trex-coe/qmck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1658983"/>
            <a:ext cx="5394960" cy="2910573"/>
          </a:xfrm>
        </p:spPr>
        <p:txBody>
          <a:bodyPr>
            <a:normAutofit/>
          </a:bodyPr>
          <a:lstStyle/>
          <a:p>
            <a:r>
              <a:rPr lang="en-US" dirty="0"/>
              <a:t>DESIGNING A HIGH PERFORMANCE AND PORTABLE LIBRARY (QMCKL): ONE OF THE MAJOR CHALLENGES ADDRESSED BY TREX </a:t>
            </a:r>
            <a:r>
              <a:rPr lang="en-US" dirty="0" err="1" smtClean="0"/>
              <a:t>CoE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909" y="4734057"/>
            <a:ext cx="4109154" cy="843784"/>
          </a:xfrm>
        </p:spPr>
        <p:txBody>
          <a:bodyPr>
            <a:normAutofit/>
          </a:bodyPr>
          <a:lstStyle/>
          <a:p>
            <a:r>
              <a:rPr lang="it-IT" dirty="0"/>
              <a:t>A. Scemama, V.G. Chilkuri (Univ Toulouse), P. De Oliveira, C. Valensi, W. Jalby (UVSQ)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10</a:t>
            </a:fld>
            <a:endParaRPr lang="it-IT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9006" y="1079190"/>
            <a:ext cx="11667082" cy="1081935"/>
          </a:xfrm>
        </p:spPr>
        <p:txBody>
          <a:bodyPr>
            <a:normAutofit/>
          </a:bodyPr>
          <a:lstStyle/>
          <a:p>
            <a:r>
              <a:rPr lang="fr-FR" dirty="0" smtClean="0"/>
              <a:t>Target: </a:t>
            </a:r>
            <a:r>
              <a:rPr lang="fr-FR" dirty="0" err="1" smtClean="0"/>
              <a:t>Unicore</a:t>
            </a:r>
            <a:r>
              <a:rPr lang="fr-FR" dirty="0" smtClean="0"/>
              <a:t> </a:t>
            </a:r>
            <a:r>
              <a:rPr lang="fr-FR" dirty="0" err="1" smtClean="0"/>
              <a:t>Skylake</a:t>
            </a:r>
            <a:r>
              <a:rPr lang="fr-FR" dirty="0" smtClean="0"/>
              <a:t> </a:t>
            </a:r>
            <a:r>
              <a:rPr lang="fr-FR" dirty="0"/>
              <a:t>Xeon(R) Platinum </a:t>
            </a:r>
            <a:r>
              <a:rPr lang="fr-FR" dirty="0" smtClean="0"/>
              <a:t>8170 + ICC/IFORT 2021 –O3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MAQAO ANLYSIS OF JASTROW ROUTINE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2168434"/>
            <a:ext cx="6949439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11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0080" y="1894114"/>
            <a:ext cx="11436907" cy="35661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Oriented towards performance/portability/productivity but with customized objectives 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Focused and specialized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Easy to interact with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Using systematically software tools: </a:t>
            </a:r>
            <a:r>
              <a:rPr lang="en-US" sz="2000" dirty="0"/>
              <a:t>multiple versions depending upon target architectures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STATUS: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first X86 version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GPU and ARM first versions available within 12 to 18 months</a:t>
            </a: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926081" y="420688"/>
            <a:ext cx="9265920" cy="38893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3214" y="1228827"/>
            <a:ext cx="6002592" cy="533765"/>
          </a:xfrm>
        </p:spPr>
        <p:txBody>
          <a:bodyPr>
            <a:normAutofit/>
          </a:bodyPr>
          <a:lstStyle/>
          <a:p>
            <a:r>
              <a:rPr lang="fr-FR" dirty="0" err="1" smtClean="0"/>
              <a:t>QMCkl</a:t>
            </a:r>
            <a:r>
              <a:rPr lang="fr-FR" dirty="0" smtClean="0"/>
              <a:t>: a QMC 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library</a:t>
            </a:r>
            <a:endParaRPr lang="fr-FR" dirty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640080" y="5974672"/>
            <a:ext cx="10510615" cy="48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Numerical Accuracy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12</a:t>
            </a:fld>
            <a:endParaRPr lang="it-IT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4275" y="1350486"/>
            <a:ext cx="10515600" cy="98032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Preserve </a:t>
            </a:r>
            <a:r>
              <a:rPr lang="en-US" sz="2400" b="1" dirty="0">
                <a:solidFill>
                  <a:schemeClr val="tx1"/>
                </a:solidFill>
              </a:rPr>
              <a:t>numerical accuracy</a:t>
            </a:r>
            <a:r>
              <a:rPr lang="en-US" sz="2400" dirty="0">
                <a:solidFill>
                  <a:schemeClr val="tx1"/>
                </a:solidFill>
              </a:rPr>
              <a:t> for new architectures, parallel runtimes, </a:t>
            </a:r>
            <a:r>
              <a:rPr lang="en-US" sz="2400" dirty="0" smtClean="0">
                <a:solidFill>
                  <a:schemeClr val="tx1"/>
                </a:solidFill>
              </a:rPr>
              <a:t>optimizations. </a:t>
            </a:r>
            <a:r>
              <a:rPr lang="en-US" sz="2400" b="1" dirty="0" err="1" smtClean="0">
                <a:solidFill>
                  <a:schemeClr val="tx1"/>
                </a:solidFill>
              </a:rPr>
              <a:t>Verificarlo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a tool for assessing the precision of floating point </a:t>
            </a:r>
            <a:r>
              <a:rPr lang="en-US" sz="2400" dirty="0" smtClean="0">
                <a:solidFill>
                  <a:schemeClr val="tx1"/>
                </a:solidFill>
              </a:rPr>
              <a:t>computations.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987637" y="2330815"/>
            <a:ext cx="6361178" cy="293945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Find numerical bugs in codes</a:t>
            </a:r>
            <a:r>
              <a:rPr lang="en-US" dirty="0"/>
              <a:t> </a:t>
            </a:r>
            <a:r>
              <a:rPr lang="en-US" dirty="0" smtClean="0"/>
              <a:t>[1]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Stochastic arithmetic to simulate round-off </a:t>
            </a:r>
            <a:r>
              <a:rPr lang="en-US" dirty="0" smtClean="0"/>
              <a:t>and cancellations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Localization techniques to pinpoint source of </a:t>
            </a:r>
            <a:r>
              <a:rPr lang="en-US" dirty="0" smtClean="0"/>
              <a:t>errors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Track precision through CI framework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Optimize precision</a:t>
            </a:r>
            <a:r>
              <a:rPr lang="en-US" dirty="0" smtClean="0"/>
              <a:t> [2]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Simulate </a:t>
            </a:r>
            <a:r>
              <a:rPr lang="en-US" dirty="0"/>
              <a:t>custom formats for mixed </a:t>
            </a:r>
            <a:r>
              <a:rPr lang="en-US" dirty="0" smtClean="0"/>
              <a:t>precision (float</a:t>
            </a:r>
            <a:r>
              <a:rPr lang="en-US" dirty="0"/>
              <a:t>, bf16)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Tune precision in math library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9613" y="420688"/>
            <a:ext cx="7672387" cy="388937"/>
          </a:xfrm>
        </p:spPr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5" y="1793569"/>
            <a:ext cx="3038103" cy="30381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705" y="42138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github.com/</a:t>
            </a:r>
            <a:r>
              <a:rPr lang="en-US" dirty="0" err="1" smtClean="0">
                <a:hlinkClick r:id="rId3"/>
              </a:rPr>
              <a:t>verificarlo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verificarlo</a:t>
            </a:r>
            <a:r>
              <a:rPr lang="en-US" dirty="0" smtClean="0"/>
              <a:t> GPL </a:t>
            </a:r>
            <a:r>
              <a:rPr lang="en-US" dirty="0"/>
              <a:t>v3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6755" y="5586153"/>
            <a:ext cx="1166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Numerical uncertainty in analytical pipelines leads to impact </a:t>
            </a:r>
            <a:r>
              <a:rPr lang="en-US" dirty="0" err="1" smtClean="0"/>
              <a:t>ul</a:t>
            </a:r>
            <a:r>
              <a:rPr lang="en-US" dirty="0" smtClean="0"/>
              <a:t> variability in brain networks. </a:t>
            </a:r>
            <a:r>
              <a:rPr lang="en-US" dirty="0" err="1" smtClean="0"/>
              <a:t>Kiar</a:t>
            </a:r>
            <a:r>
              <a:rPr lang="en-US" dirty="0" smtClean="0"/>
              <a:t> et al. 2021 PLOS ONE.</a:t>
            </a:r>
          </a:p>
          <a:p>
            <a:r>
              <a:rPr lang="en-US" dirty="0" smtClean="0"/>
              <a:t>[2] </a:t>
            </a:r>
            <a:r>
              <a:rPr lang="en-US" dirty="0"/>
              <a:t>S</a:t>
            </a:r>
            <a:r>
              <a:rPr lang="en-US" dirty="0" smtClean="0"/>
              <a:t>tudy of the effects and benefits of Custom-Precision Mathematical libraries in HPC codes. </a:t>
            </a:r>
            <a:r>
              <a:rPr lang="en-US" dirty="0" err="1" smtClean="0"/>
              <a:t>Brun</a:t>
            </a:r>
            <a:r>
              <a:rPr lang="en-US" dirty="0" smtClean="0"/>
              <a:t> et al. 2021 IEEE TETC.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Numerical Accuracy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0196" y="6192688"/>
            <a:ext cx="981973" cy="365125"/>
          </a:xfrm>
        </p:spPr>
        <p:txBody>
          <a:bodyPr/>
          <a:lstStyle/>
          <a:p>
            <a:fld id="{345175DA-277F-B548-B500-1BF71FE23091}" type="slidenum">
              <a:rPr lang="it-IT" smtClean="0"/>
              <a:t>13</a:t>
            </a:fld>
            <a:endParaRPr lang="it-IT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Numerical accuracy: some applications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8" b="14805"/>
          <a:stretch/>
        </p:blipFill>
        <p:spPr>
          <a:xfrm>
            <a:off x="297256" y="2317680"/>
            <a:ext cx="5341185" cy="3462328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1174538" y="3496483"/>
            <a:ext cx="249705" cy="1742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02595" y="2573153"/>
            <a:ext cx="2190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implementation</a:t>
            </a:r>
          </a:p>
          <a:p>
            <a:r>
              <a:rPr lang="en-US" dirty="0" smtClean="0"/>
              <a:t>of Woodbury + Splitting</a:t>
            </a:r>
          </a:p>
          <a:p>
            <a:r>
              <a:rPr lang="en-US" dirty="0" smtClean="0"/>
              <a:t>Accuracy is too low.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66338" y="6029325"/>
            <a:ext cx="16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662149" y="5816047"/>
            <a:ext cx="450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Git</a:t>
            </a:r>
            <a:r>
              <a:rPr lang="en-US" dirty="0" smtClean="0"/>
              <a:t> commits (</a:t>
            </a:r>
            <a:r>
              <a:rPr lang="en-US" dirty="0" err="1" smtClean="0"/>
              <a:t>QMCkl</a:t>
            </a:r>
            <a:r>
              <a:rPr lang="en-US" dirty="0" smtClean="0"/>
              <a:t> – SMWB kernels)</a:t>
            </a:r>
          </a:p>
          <a:p>
            <a:endParaRPr lang="en-US" dirty="0" smtClean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141121" y="4642336"/>
            <a:ext cx="424396" cy="559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726012" y="4642336"/>
            <a:ext cx="227735" cy="596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645058" y="3719006"/>
            <a:ext cx="2047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Simplify intermediate </a:t>
            </a:r>
          </a:p>
          <a:p>
            <a:r>
              <a:rPr lang="en-US" dirty="0"/>
              <a:t>p</a:t>
            </a:r>
            <a:r>
              <a:rPr lang="en-US" dirty="0" smtClean="0"/>
              <a:t>roducts. No effect </a:t>
            </a:r>
          </a:p>
          <a:p>
            <a:r>
              <a:rPr lang="en-US" dirty="0" smtClean="0"/>
              <a:t>on accuracy.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879213" y="4642336"/>
            <a:ext cx="786678" cy="559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800600" y="2781301"/>
            <a:ext cx="0" cy="1959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253254" y="4740443"/>
            <a:ext cx="2195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 numerical bug </a:t>
            </a:r>
          </a:p>
          <a:p>
            <a:r>
              <a:rPr lang="en-US" dirty="0" smtClean="0"/>
              <a:t>(group splits at the end </a:t>
            </a:r>
          </a:p>
          <a:p>
            <a:r>
              <a:rPr lang="en-US" dirty="0" smtClean="0"/>
              <a:t>of update queue).</a:t>
            </a:r>
          </a:p>
        </p:txBody>
      </p:sp>
      <p:sp>
        <p:nvSpPr>
          <p:cNvPr id="36" name="Titre 4"/>
          <p:cNvSpPr>
            <a:spLocks noGrp="1"/>
          </p:cNvSpPr>
          <p:nvPr>
            <p:ph type="title"/>
          </p:nvPr>
        </p:nvSpPr>
        <p:spPr>
          <a:xfrm>
            <a:off x="894275" y="1017111"/>
            <a:ext cx="4849300" cy="98032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Track kernel accuracy during the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development process of </a:t>
            </a:r>
            <a:r>
              <a:rPr lang="en-US" sz="2400" dirty="0" err="1" smtClean="0">
                <a:solidFill>
                  <a:schemeClr val="tx1"/>
                </a:solidFill>
              </a:rPr>
              <a:t>QMCkl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6686444" y="809625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4"/>
          <p:cNvSpPr txBox="1">
            <a:spLocks/>
          </p:cNvSpPr>
          <p:nvPr/>
        </p:nvSpPr>
        <p:spPr>
          <a:xfrm>
            <a:off x="6857411" y="1074261"/>
            <a:ext cx="5334230" cy="98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Harness mixed-precision: 30% speed-up in deflated conjugate gradient (560 cores / YALES2). [3]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2" name="Image 4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84" y="2304040"/>
            <a:ext cx="3239265" cy="3601648"/>
          </a:xfrm>
          <a:prstGeom prst="rect">
            <a:avLst/>
          </a:prstGeom>
        </p:spPr>
      </p:pic>
      <p:cxnSp>
        <p:nvCxnSpPr>
          <p:cNvPr id="46" name="Connecteur droit avec flèche 45"/>
          <p:cNvCxnSpPr/>
          <p:nvPr/>
        </p:nvCxnSpPr>
        <p:spPr>
          <a:xfrm flipH="1" flipV="1">
            <a:off x="9077325" y="3553633"/>
            <a:ext cx="1228724" cy="22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553700" y="3476625"/>
            <a:ext cx="1390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Convergence is preserved and…</a:t>
            </a:r>
          </a:p>
          <a:p>
            <a:endParaRPr lang="en-US" dirty="0"/>
          </a:p>
          <a:p>
            <a:r>
              <a:rPr lang="en-US" dirty="0" smtClean="0"/>
              <a:t>…the deflated solver runs on </a:t>
            </a:r>
            <a:r>
              <a:rPr lang="en-US" b="1" dirty="0" smtClean="0"/>
              <a:t>single precision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8686416" y="4797593"/>
            <a:ext cx="1867284" cy="564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93" y="2738525"/>
            <a:ext cx="468777" cy="2658737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441559" y="6201550"/>
            <a:ext cx="114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 </a:t>
            </a:r>
            <a:r>
              <a:rPr lang="en-US" dirty="0"/>
              <a:t>Automatic exploration of reduced floating-point representations in iterative methods</a:t>
            </a:r>
            <a:r>
              <a:rPr lang="en-US" dirty="0" smtClean="0"/>
              <a:t>. </a:t>
            </a:r>
            <a:r>
              <a:rPr lang="en-US" dirty="0" err="1" smtClean="0"/>
              <a:t>Chatelain</a:t>
            </a:r>
            <a:r>
              <a:rPr lang="en-US" dirty="0" smtClean="0"/>
              <a:t> et al. Europar’19.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9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14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199" y="1397727"/>
            <a:ext cx="10510615" cy="4150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TREX web site: </a:t>
            </a:r>
            <a:r>
              <a:rPr lang="en-US" dirty="0">
                <a:hlinkClick r:id="rId2"/>
              </a:rPr>
              <a:t>https://trex-coe.eu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TREXIO: </a:t>
            </a:r>
            <a:r>
              <a:rPr lang="fr-FR" dirty="0">
                <a:hlinkClick r:id="rId3"/>
              </a:rPr>
              <a:t>https://github.com/trex-coe/trexio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QMCkl</a:t>
            </a:r>
            <a:r>
              <a:rPr lang="fr-FR" dirty="0"/>
              <a:t>: </a:t>
            </a:r>
            <a:r>
              <a:rPr lang="fr-FR" dirty="0">
                <a:hlinkClick r:id="rId4"/>
              </a:rPr>
              <a:t>https://github.com/trex-coe/qmckl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QMCkl</a:t>
            </a:r>
            <a:r>
              <a:rPr lang="fr-FR" dirty="0"/>
              <a:t> documentation: </a:t>
            </a:r>
            <a:r>
              <a:rPr lang="fr-FR" dirty="0">
                <a:hlinkClick r:id="rId5"/>
              </a:rPr>
              <a:t>https://trex-coe.github.io/qmckl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MAQAO: </a:t>
            </a:r>
            <a:r>
              <a:rPr lang="fr-FR" dirty="0">
                <a:hlinkClick r:id="rId6"/>
              </a:rPr>
              <a:t>http://www.maqao.org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Verificarlo</a:t>
            </a:r>
            <a:r>
              <a:rPr lang="fr-FR" dirty="0"/>
              <a:t>: </a:t>
            </a:r>
            <a:r>
              <a:rPr lang="fr-FR" dirty="0">
                <a:hlinkClick r:id="rId7"/>
              </a:rPr>
              <a:t>https://github.com/verificarlo/verificarlo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9613" y="420688"/>
            <a:ext cx="7672387" cy="388937"/>
          </a:xfrm>
        </p:spPr>
        <p:txBody>
          <a:bodyPr/>
          <a:lstStyle/>
          <a:p>
            <a:r>
              <a:rPr lang="fr-FR" dirty="0"/>
              <a:t>WEBSITES</a:t>
            </a:r>
          </a:p>
        </p:txBody>
      </p:sp>
    </p:spTree>
    <p:extLst>
      <p:ext uri="{BB962C8B-B14F-4D97-AF65-F5344CB8AC3E}">
        <p14:creationId xmlns:p14="http://schemas.microsoft.com/office/powerpoint/2010/main" val="11727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214" y="1254034"/>
            <a:ext cx="10881707" cy="1404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TREX Mission: To </a:t>
            </a:r>
            <a:r>
              <a:rPr lang="en-US" b="1" dirty="0"/>
              <a:t>develop, promote, and maintain </a:t>
            </a:r>
            <a:br>
              <a:rPr lang="en-US" b="1" dirty="0"/>
            </a:br>
            <a:r>
              <a:rPr lang="en-US" b="1" dirty="0"/>
              <a:t>open-source, </a:t>
            </a:r>
            <a:r>
              <a:rPr lang="en-US" b="1" dirty="0" err="1"/>
              <a:t>exascale</a:t>
            </a:r>
            <a:r>
              <a:rPr lang="en-US" b="1" dirty="0"/>
              <a:t>-ready software solutions in (stochastic) quantum </a:t>
            </a:r>
            <a:r>
              <a:rPr lang="en-US" b="1" dirty="0" smtClean="0"/>
              <a:t>chemistry</a:t>
            </a:r>
            <a:br>
              <a:rPr lang="en-US" b="1" dirty="0" smtClean="0"/>
            </a:b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Materials modeling at the nanoscale with extreme accuracy</a:t>
            </a:r>
            <a:r>
              <a:rPr lang="en-US" dirty="0">
                <a:latin typeface="Calibri" charset="0"/>
                <a:cs typeface="Calibri" charset="0"/>
                <a:sym typeface="Calibri" charset="0"/>
              </a:rPr>
              <a:t/>
            </a:r>
            <a:br>
              <a:rPr lang="en-US" dirty="0">
                <a:latin typeface="Calibri" charset="0"/>
                <a:cs typeface="Calibri" charset="0"/>
                <a:sym typeface="Calibri" charset="0"/>
              </a:rPr>
            </a:br>
            <a:endParaRPr lang="fr-FR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88FB-EBE3-B94F-A2B6-EA9175D9D101}" type="datetime1">
              <a:rPr lang="it-IT" smtClean="0"/>
              <a:pPr/>
              <a:t>30/03/2022</a:t>
            </a:fld>
            <a:endParaRPr lang="it-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GB" dirty="0"/>
              <a:t>Scientists in quantum chemistry, physics, and machine learning</a:t>
            </a:r>
          </a:p>
          <a:p>
            <a:pPr algn="ctr"/>
            <a:r>
              <a:rPr lang="en-GB" dirty="0"/>
              <a:t> </a:t>
            </a:r>
            <a:r>
              <a:rPr lang="en-GB" dirty="0" smtClean="0"/>
              <a:t>Software </a:t>
            </a:r>
            <a:r>
              <a:rPr lang="en-GB" dirty="0"/>
              <a:t>and HPC experts </a:t>
            </a:r>
          </a:p>
          <a:p>
            <a:pPr algn="ctr"/>
            <a:r>
              <a:rPr lang="en-GB" dirty="0" smtClean="0"/>
              <a:t>Tech </a:t>
            </a:r>
            <a:r>
              <a:rPr lang="en-GB" dirty="0"/>
              <a:t>and communication SMEs</a:t>
            </a:r>
          </a:p>
          <a:p>
            <a:pPr algn="ctr"/>
            <a:r>
              <a:rPr lang="en-GB" dirty="0"/>
              <a:t> </a:t>
            </a:r>
            <a:r>
              <a:rPr lang="en-GB" dirty="0" smtClean="0"/>
              <a:t>Representative </a:t>
            </a:r>
            <a:r>
              <a:rPr lang="en-GB" dirty="0"/>
              <a:t>of user communities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467061" y="420688"/>
            <a:ext cx="5409027" cy="388937"/>
          </a:xfrm>
        </p:spPr>
        <p:txBody>
          <a:bodyPr/>
          <a:lstStyle/>
          <a:p>
            <a:r>
              <a:rPr lang="fr-FR" dirty="0" smtClean="0"/>
              <a:t>TREX in a </a:t>
            </a:r>
            <a:r>
              <a:rPr lang="fr-FR" dirty="0" err="1" smtClean="0"/>
              <a:t>nutshell</a:t>
            </a:r>
            <a:endParaRPr lang="fr-F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52069E-2E60-FE48-8F53-8949F9C5C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79" y="2991776"/>
            <a:ext cx="5548621" cy="26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168" y="1270707"/>
            <a:ext cx="10718277" cy="1019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88FB-EBE3-B94F-A2B6-EA9175D9D101}" type="datetime1">
              <a:rPr lang="it-IT" smtClean="0"/>
              <a:pPr/>
              <a:t>30/03/2022</a:t>
            </a:fld>
            <a:endParaRPr lang="it-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3" y="2495006"/>
            <a:ext cx="4409660" cy="3186480"/>
          </a:xfrm>
        </p:spPr>
      </p:pic>
      <p:sp>
        <p:nvSpPr>
          <p:cNvPr id="7" name="Espace réservé du contenu 6"/>
          <p:cNvSpPr>
            <a:spLocks noGrp="1"/>
          </p:cNvSpPr>
          <p:nvPr>
            <p:ph idx="13"/>
          </p:nvPr>
        </p:nvSpPr>
        <p:spPr>
          <a:xfrm>
            <a:off x="4937760" y="1324891"/>
            <a:ext cx="7139227" cy="44040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Objective</a:t>
            </a:r>
            <a:r>
              <a:rPr lang="en-US" b="1" dirty="0">
                <a:solidFill>
                  <a:schemeClr val="accent1"/>
                </a:solidFill>
              </a:rPr>
              <a:t>: Make codes ready for </a:t>
            </a:r>
            <a:r>
              <a:rPr lang="en-US" b="1" dirty="0" err="1" smtClean="0">
                <a:solidFill>
                  <a:schemeClr val="accent1"/>
                </a:solidFill>
              </a:rPr>
              <a:t>exascale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What: Use Quantum Monte Carlo Methods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Highly </a:t>
            </a:r>
            <a:r>
              <a:rPr lang="en-US" dirty="0" smtClean="0"/>
              <a:t>accurate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Massively parallelizable </a:t>
            </a:r>
            <a:r>
              <a:rPr lang="en-US" dirty="0"/>
              <a:t>(multiple QMC </a:t>
            </a:r>
            <a:r>
              <a:rPr lang="en-US" dirty="0" smtClean="0"/>
              <a:t>trajectories)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Blocking communications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CPU intensive (difficult to exploit)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How</a:t>
            </a:r>
            <a:r>
              <a:rPr lang="en-US" b="1" dirty="0">
                <a:solidFill>
                  <a:schemeClr val="accent1"/>
                </a:solidFill>
              </a:rPr>
              <a:t>: Instead of re-writing codes, provide libraries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library for exchanging information between </a:t>
            </a:r>
            <a:r>
              <a:rPr lang="en-US" dirty="0" smtClean="0"/>
              <a:t>codes: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TREXIO</a:t>
            </a:r>
            <a:r>
              <a:rPr lang="en-US" dirty="0" smtClean="0"/>
              <a:t>         Enables HTC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library for </a:t>
            </a:r>
            <a:r>
              <a:rPr lang="en-US" dirty="0" smtClean="0"/>
              <a:t>high-performance numerical computation: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QMCkl</a:t>
            </a:r>
            <a:r>
              <a:rPr lang="en-US" dirty="0" smtClean="0"/>
              <a:t>         Enables HPC</a:t>
            </a:r>
          </a:p>
          <a:p>
            <a:pPr marL="0" indent="0">
              <a:spcAft>
                <a:spcPts val="300"/>
              </a:spcAft>
              <a:buNone/>
              <a:tabLst>
                <a:tab pos="0" algn="l"/>
                <a:tab pos="914308" algn="l"/>
                <a:tab pos="1828617" algn="l"/>
                <a:tab pos="2742925" algn="l"/>
                <a:tab pos="3657234" algn="l"/>
                <a:tab pos="4571543" algn="l"/>
                <a:tab pos="5485852" algn="l"/>
                <a:tab pos="6400160" algn="l"/>
                <a:tab pos="7314469" algn="l"/>
                <a:tab pos="8228777" algn="l"/>
                <a:tab pos="9143085" algn="l"/>
                <a:tab pos="10057394" algn="l"/>
                <a:tab pos="10133586" algn="l"/>
                <a:tab pos="10857414" algn="l"/>
                <a:tab pos="11581241" algn="l"/>
                <a:tab pos="12305069" algn="l"/>
                <a:tab pos="13028897" algn="l"/>
                <a:tab pos="13752724" algn="l"/>
              </a:tabLst>
            </a:pPr>
            <a:r>
              <a:rPr lang="en-US" sz="2600" dirty="0" smtClean="0">
                <a:latin typeface="Calibri" charset="0"/>
                <a:cs typeface="Calibri" charset="0"/>
              </a:rPr>
              <a:t>Create </a:t>
            </a:r>
            <a:r>
              <a:rPr lang="en-US" sz="2600" dirty="0">
                <a:latin typeface="Calibri" charset="0"/>
                <a:cs typeface="Calibri" charset="0"/>
              </a:rPr>
              <a:t>a</a:t>
            </a:r>
            <a:r>
              <a:rPr lang="en-US" sz="2600" dirty="0">
                <a:solidFill>
                  <a:srgbClr val="0F07F3"/>
                </a:solidFill>
                <a:latin typeface="Calibri" charset="0"/>
                <a:cs typeface="Calibri" charset="0"/>
              </a:rPr>
              <a:t> platform of interoperable flagship </a:t>
            </a:r>
            <a:r>
              <a:rPr lang="en-US" sz="2600" dirty="0" smtClean="0">
                <a:solidFill>
                  <a:srgbClr val="0F07F3"/>
                </a:solidFill>
                <a:latin typeface="Calibri" charset="0"/>
                <a:cs typeface="Calibri" charset="0"/>
              </a:rPr>
              <a:t>codes </a:t>
            </a:r>
            <a:r>
              <a:rPr lang="en-US" sz="2600" dirty="0" smtClean="0">
                <a:latin typeface="Calibri" charset="0"/>
                <a:cs typeface="Calibri" charset="0"/>
              </a:rPr>
              <a:t>extendable </a:t>
            </a:r>
            <a:r>
              <a:rPr lang="en-US" sz="2600" dirty="0">
                <a:latin typeface="Calibri" charset="0"/>
                <a:cs typeface="Calibri" charset="0"/>
              </a:rPr>
              <a:t>and/or operable with codes outside TREX</a:t>
            </a:r>
            <a:endParaRPr lang="en-US" sz="900" dirty="0">
              <a:latin typeface="Calibri" charset="0"/>
              <a:cs typeface="Calibri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331029" y="420688"/>
            <a:ext cx="8545059" cy="388937"/>
          </a:xfrm>
        </p:spPr>
        <p:txBody>
          <a:bodyPr/>
          <a:lstStyle/>
          <a:p>
            <a:r>
              <a:rPr lang="en-US" dirty="0"/>
              <a:t>TREX: Targeting </a:t>
            </a:r>
            <a:r>
              <a:rPr lang="en-US" dirty="0" err="1"/>
              <a:t>REal</a:t>
            </a:r>
            <a:r>
              <a:rPr lang="en-US" dirty="0"/>
              <a:t> chemical accuracy at the </a:t>
            </a:r>
            <a:r>
              <a:rPr lang="en-US" dirty="0" err="1"/>
              <a:t>EXascale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flipV="1">
            <a:off x="5873931" y="4083196"/>
            <a:ext cx="391886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flipV="1">
            <a:off x="5840082" y="4748127"/>
            <a:ext cx="391886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0080" y="1894115"/>
            <a:ext cx="11551920" cy="44356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PRODUCTIVITY</a:t>
            </a:r>
            <a:r>
              <a:rPr lang="en-US" sz="2000" dirty="0"/>
              <a:t>: Used and developed by scientists, </a:t>
            </a:r>
            <a:r>
              <a:rPr lang="en-US" sz="2000" dirty="0" smtClean="0"/>
              <a:t>can be called </a:t>
            </a:r>
            <a:r>
              <a:rPr lang="en-US" sz="2000" dirty="0"/>
              <a:t>from different languages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PORTABILITY: </a:t>
            </a:r>
            <a:r>
              <a:rPr lang="en-US" sz="2000" dirty="0"/>
              <a:t>available on large number of hardware and software platforms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PERFORMANCE: </a:t>
            </a:r>
            <a:r>
              <a:rPr lang="en-US" sz="2000" dirty="0"/>
              <a:t>Must be efficient  </a:t>
            </a:r>
          </a:p>
          <a:p>
            <a:pPr marL="0" indent="0">
              <a:buNone/>
            </a:pPr>
            <a:r>
              <a:rPr lang="en-US" sz="2000" dirty="0"/>
              <a:t>“Classical” challenge : be good simultaneously on the 3 objectives. There is a workshop at SC devoted to this triple objective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We need to go beyond these classical objectives: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Not only performance but also energy consumption should be a major goal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Numerical accuracy is extremely important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926081" y="420688"/>
            <a:ext cx="9265920" cy="388937"/>
          </a:xfrm>
        </p:spPr>
        <p:txBody>
          <a:bodyPr/>
          <a:lstStyle/>
          <a:p>
            <a:r>
              <a:rPr lang="en-US" dirty="0" smtClean="0"/>
              <a:t>QMCKL </a:t>
            </a:r>
            <a:r>
              <a:rPr lang="en-US" dirty="0"/>
              <a:t>Objectives/constraints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3215" y="1228827"/>
            <a:ext cx="3059516" cy="533765"/>
          </a:xfrm>
        </p:spPr>
        <p:txBody>
          <a:bodyPr/>
          <a:lstStyle/>
          <a:p>
            <a:r>
              <a:rPr lang="fr-FR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043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0080" y="1894115"/>
            <a:ext cx="11551920" cy="41278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Focus and Specialization</a:t>
            </a:r>
            <a:r>
              <a:rPr lang="en-US" sz="2800" dirty="0" smtClean="0"/>
              <a:t>: focused on well identified objectives (not general)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Ease of interaction with software and hardware environment: </a:t>
            </a:r>
            <a:r>
              <a:rPr lang="en-US" sz="2800" dirty="0" smtClean="0"/>
              <a:t>beyond classic portability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Use of Advanced Tuning Tools: </a:t>
            </a:r>
            <a:r>
              <a:rPr lang="en-US" sz="2800" dirty="0"/>
              <a:t> </a:t>
            </a:r>
            <a:r>
              <a:rPr lang="en-US" sz="2800" dirty="0" smtClean="0"/>
              <a:t>adaptable library via tools instead of static library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926081" y="420688"/>
            <a:ext cx="9265920" cy="388937"/>
          </a:xfrm>
        </p:spPr>
        <p:txBody>
          <a:bodyPr/>
          <a:lstStyle/>
          <a:p>
            <a:r>
              <a:rPr lang="en-US" dirty="0" smtClean="0"/>
              <a:t>Major Axes in QMCKL development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3215" y="1228827"/>
            <a:ext cx="5149574" cy="533765"/>
          </a:xfrm>
        </p:spPr>
        <p:txBody>
          <a:bodyPr>
            <a:noAutofit/>
          </a:bodyPr>
          <a:lstStyle/>
          <a:p>
            <a:r>
              <a:rPr lang="fr-FR" sz="3600" dirty="0" smtClean="0"/>
              <a:t>Major axes/guidelines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928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0080" y="1894115"/>
            <a:ext cx="11551920" cy="44356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Application target = QMC</a:t>
            </a:r>
            <a:r>
              <a:rPr lang="en-US" sz="2000" dirty="0" smtClean="0"/>
              <a:t>: use of high degree of parallelism present in most QMC applications. Focus on single node/core implementations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Focus on a few reference platforms: </a:t>
            </a:r>
            <a:r>
              <a:rPr lang="en-US" sz="2000" dirty="0" smtClean="0"/>
              <a:t>CPU (ISA: X86 + ARM </a:t>
            </a:r>
            <a:r>
              <a:rPr lang="en-US" sz="2000" dirty="0" err="1" smtClean="0"/>
              <a:t>Neoverse</a:t>
            </a:r>
            <a:r>
              <a:rPr lang="en-US" sz="2000" dirty="0" smtClean="0"/>
              <a:t>), GPU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Specific needs of our target applications: </a:t>
            </a:r>
            <a:r>
              <a:rPr lang="en-US" sz="2000" dirty="0" smtClean="0"/>
              <a:t>for example no need of general arbitrary size Matrix Multiplies. Many of our apps are using Rank K Updates: (</a:t>
            </a:r>
            <a:r>
              <a:rPr lang="en-US" sz="2000" dirty="0" err="1" smtClean="0"/>
              <a:t>MxK</a:t>
            </a:r>
            <a:r>
              <a:rPr lang="en-US" sz="2000" dirty="0" smtClean="0"/>
              <a:t>) x (</a:t>
            </a:r>
            <a:r>
              <a:rPr lang="en-US" sz="2000" dirty="0" err="1" smtClean="0"/>
              <a:t>KxM</a:t>
            </a:r>
            <a:r>
              <a:rPr lang="en-US" sz="2000" dirty="0" smtClean="0"/>
              <a:t>) with K much smaller than M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GOOD NEWS: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our propose (scientific computing) X86 and ARM general architecture share a lot of common characteristics with secondary differences which can be dealt with automatically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CPU and GPU all strongly require vectors…. But memory constraints are very different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926081" y="420688"/>
            <a:ext cx="9265920" cy="388937"/>
          </a:xfrm>
        </p:spPr>
        <p:txBody>
          <a:bodyPr/>
          <a:lstStyle/>
          <a:p>
            <a:r>
              <a:rPr lang="en-US" dirty="0" smtClean="0"/>
              <a:t>Focus and Specialization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3215" y="1228827"/>
            <a:ext cx="3059516" cy="533765"/>
          </a:xfrm>
        </p:spPr>
        <p:txBody>
          <a:bodyPr/>
          <a:lstStyle/>
          <a:p>
            <a:r>
              <a:rPr lang="fr-FR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8615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0080" y="1894115"/>
            <a:ext cx="11551920" cy="44356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Interaction with context</a:t>
            </a:r>
            <a:r>
              <a:rPr lang="en-US" sz="2000" dirty="0" smtClean="0"/>
              <a:t>: routines available in source form so compiler can inline and optimize through calls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Develop optimized but generic code versions: </a:t>
            </a:r>
            <a:r>
              <a:rPr lang="en-US" sz="2000" dirty="0" smtClean="0"/>
              <a:t>use tools for generating highly optimized and specific version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Strongly structure arrays within the library: </a:t>
            </a:r>
            <a:r>
              <a:rPr lang="en-US" sz="2000" dirty="0" smtClean="0"/>
              <a:t>systematic use of tiled arrays for improving memory hierarchy usage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Systematic use of (1+n) library versions: </a:t>
            </a:r>
            <a:r>
              <a:rPr lang="en-US" sz="2000" dirty="0" smtClean="0"/>
              <a:t>a pedagogical/reference version and several optimized versions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OPEN SOURCE + STANDARDS: </a:t>
            </a:r>
            <a:r>
              <a:rPr lang="en-US" sz="2000" dirty="0" smtClean="0"/>
              <a:t>easy to modify and integrate. Strong use of standard: </a:t>
            </a:r>
            <a:r>
              <a:rPr lang="en-US" sz="2000" dirty="0" err="1" smtClean="0"/>
              <a:t>OpenMP</a:t>
            </a:r>
            <a:r>
              <a:rPr lang="en-US" sz="2000" dirty="0" smtClean="0"/>
              <a:t> directives for GPU and vectorization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926081" y="420688"/>
            <a:ext cx="9265920" cy="388937"/>
          </a:xfrm>
        </p:spPr>
        <p:txBody>
          <a:bodyPr/>
          <a:lstStyle/>
          <a:p>
            <a:r>
              <a:rPr lang="en-US" dirty="0" smtClean="0"/>
              <a:t>Ease of Interaction with hardware and software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3215" y="1228827"/>
            <a:ext cx="3059516" cy="533765"/>
          </a:xfrm>
        </p:spPr>
        <p:txBody>
          <a:bodyPr/>
          <a:lstStyle/>
          <a:p>
            <a:r>
              <a:rPr lang="fr-FR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777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8</a:t>
            </a:fld>
            <a:endParaRPr lang="it-IT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0080" y="1894115"/>
            <a:ext cx="11551920" cy="44356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Use of automatic generation tools</a:t>
            </a:r>
            <a:r>
              <a:rPr lang="en-US" sz="2000" dirty="0" smtClean="0"/>
              <a:t>: from a high level generic ASM generate X86 and ARM versions. This will allow to directly embed low level code (“ASM volatile”).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Use of </a:t>
            </a:r>
            <a:r>
              <a:rPr lang="en-US" sz="2000" b="1" dirty="0" err="1" smtClean="0">
                <a:solidFill>
                  <a:srgbClr val="FF0000"/>
                </a:solidFill>
              </a:rPr>
              <a:t>autotuning</a:t>
            </a:r>
            <a:r>
              <a:rPr lang="en-US" sz="2000" b="1" dirty="0" smtClean="0">
                <a:solidFill>
                  <a:srgbClr val="FF0000"/>
                </a:solidFill>
              </a:rPr>
              <a:t> tools: </a:t>
            </a:r>
            <a:r>
              <a:rPr lang="en-US" sz="2000" dirty="0" smtClean="0"/>
              <a:t>very useful for last mile optimization, explore automatically different code variants and parameters.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Use of advanced performance analysis tools: </a:t>
            </a:r>
            <a:r>
              <a:rPr lang="en-US" sz="2000" dirty="0" smtClean="0"/>
              <a:t>monitor not only vectorization ration (% of vector instructions) but also vectorization efficiency (vector width used).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Use of numerical accuracy monitoring tools: </a:t>
            </a:r>
            <a:r>
              <a:rPr lang="en-US" sz="2000" dirty="0" smtClean="0"/>
              <a:t>in particular identify code fragments sensitive to accuracy.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926081" y="420688"/>
            <a:ext cx="9265920" cy="388937"/>
          </a:xfrm>
        </p:spPr>
        <p:txBody>
          <a:bodyPr/>
          <a:lstStyle/>
          <a:p>
            <a:r>
              <a:rPr lang="en-US" dirty="0" smtClean="0"/>
              <a:t>Use of Advanced Tuning tools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3215" y="1228827"/>
            <a:ext cx="3059516" cy="533765"/>
          </a:xfrm>
        </p:spPr>
        <p:txBody>
          <a:bodyPr/>
          <a:lstStyle/>
          <a:p>
            <a:r>
              <a:rPr lang="fr-FR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641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30/03/2022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9</a:t>
            </a:fld>
            <a:endParaRPr lang="it-IT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9524" y="1067328"/>
            <a:ext cx="10515600" cy="980329"/>
          </a:xfrm>
        </p:spPr>
        <p:txBody>
          <a:bodyPr/>
          <a:lstStyle/>
          <a:p>
            <a:r>
              <a:rPr lang="fr-FR" dirty="0" smtClean="0"/>
              <a:t>A few </a:t>
            </a:r>
            <a:r>
              <a:rPr lang="fr-FR" dirty="0" err="1" smtClean="0"/>
              <a:t>hundreds</a:t>
            </a:r>
            <a:r>
              <a:rPr lang="fr-FR" dirty="0" smtClean="0"/>
              <a:t> of source code </a:t>
            </a:r>
            <a:r>
              <a:rPr lang="fr-FR" dirty="0" err="1" smtClean="0"/>
              <a:t>lines</a:t>
            </a:r>
            <a:r>
              <a:rPr lang="fr-FR" dirty="0" smtClean="0"/>
              <a:t> but </a:t>
            </a:r>
            <a:r>
              <a:rPr lang="fr-FR" dirty="0" err="1" smtClean="0"/>
              <a:t>restructured</a:t>
            </a:r>
            <a:r>
              <a:rPr lang="fr-FR" dirty="0" smtClean="0"/>
              <a:t> for </a:t>
            </a:r>
            <a:r>
              <a:rPr lang="fr-FR" dirty="0" err="1" smtClean="0"/>
              <a:t>heavy</a:t>
            </a:r>
            <a:r>
              <a:rPr lang="fr-FR" dirty="0" smtClean="0"/>
              <a:t> use of dense matrix multiplication </a:t>
            </a:r>
            <a:r>
              <a:rPr lang="fr-FR" dirty="0" err="1" smtClean="0"/>
              <a:t>operations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QMCKL Routine : JASTROW computation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2168434"/>
            <a:ext cx="8451667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938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4DA08B1-08B8-D64A-BEB6-3A14DF16D9BF}" vid="{B91F2F48-C348-3945-841E-BD1B15A5CC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56043</TotalTime>
  <Words>995</Words>
  <Application>Microsoft Office PowerPoint</Application>
  <PresentationFormat>Grand écran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Akzidenz-Grotesk BQ</vt:lpstr>
      <vt:lpstr>Arial</vt:lpstr>
      <vt:lpstr>Calibri</vt:lpstr>
      <vt:lpstr>Calibri Light</vt:lpstr>
      <vt:lpstr>Wingdings</vt:lpstr>
      <vt:lpstr>Master slide</vt:lpstr>
      <vt:lpstr>DESIGNING A HIGH PERFORMANCE AND PORTABLE LIBRARY (QMCKL): ONE OF THE MAJOR CHALLENGES ADDRESSED BY TREX CoE</vt:lpstr>
      <vt:lpstr>TREX Mission: To develop, promote, and maintain  open-source, exascale-ready software solutions in (stochastic) quantum chemistry Materials modeling at the nanoscale with extreme accuracy </vt:lpstr>
      <vt:lpstr>     </vt:lpstr>
      <vt:lpstr>Objectives</vt:lpstr>
      <vt:lpstr>Major axes/guidelines</vt:lpstr>
      <vt:lpstr>Objectives</vt:lpstr>
      <vt:lpstr>Objectives</vt:lpstr>
      <vt:lpstr>Objectives</vt:lpstr>
      <vt:lpstr>A few hundreds of source code lines but restructured for heavy use of dense matrix multiplication operations</vt:lpstr>
      <vt:lpstr>Target: Unicore Skylake Xeon(R) Platinum 8170 + ICC/IFORT 2021 –O3</vt:lpstr>
      <vt:lpstr>QMCkl: a QMC driven library</vt:lpstr>
      <vt:lpstr>Preserve numerical accuracy for new architectures, parallel runtimes, optimizations. Verificarlo is a tool for assessing the precision of floating point computations.</vt:lpstr>
      <vt:lpstr>Track kernel accuracy during the  development process of QMCkl.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 Schillaci</dc:creator>
  <cp:lastModifiedBy>William Jalby</cp:lastModifiedBy>
  <cp:revision>202</cp:revision>
  <cp:lastPrinted>2022-03-23T13:16:11Z</cp:lastPrinted>
  <dcterms:created xsi:type="dcterms:W3CDTF">2020-09-17T09:10:54Z</dcterms:created>
  <dcterms:modified xsi:type="dcterms:W3CDTF">2022-04-06T08:41:56Z</dcterms:modified>
</cp:coreProperties>
</file>